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7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openxmlformats.org/officeDocument/2006/relationships/customXmlProps" Target="../customXml/itemProps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0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>
            <a:fillRect/>
          </a:stretch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38148" y="1959683"/>
            <a:ext cx="59847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ECF </a:t>
            </a:r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讨论</a:t>
            </a:r>
            <a:endParaRPr lang="zh-CN" altLang="en-US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8900160" y="3910330"/>
            <a:ext cx="2985135" cy="405676"/>
            <a:chOff x="7763" y="9856"/>
            <a:chExt cx="3141" cy="560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9A000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主持人</a:t>
              </a:r>
              <a:endParaRPr lang="zh-CN" altLang="en-US" sz="2000" dirty="0">
                <a:solidFill>
                  <a:srgbClr val="9A000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619105" y="3917315"/>
            <a:ext cx="12649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rPr>
              <a:t>寿晨宸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思源黑体 CN Medium" panose="020B06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32290" y="4453255"/>
            <a:ext cx="2451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16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7792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nohup,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会话，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Linux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守护进程和其他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2770" y="2688590"/>
            <a:ext cx="417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Linux 守护进程（deamon process）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72770" y="3379470"/>
            <a:ext cx="4504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r>
              <a:rPr lang="zh-CN" altLang="en-US" sz="2000"/>
              <a:t>PPID 为 1，始终在后台运行，且不受任何终端控制。</a:t>
            </a:r>
            <a:endParaRPr lang="zh-CN" altLang="en-US" sz="2000"/>
          </a:p>
          <a:p>
            <a:r>
              <a:rPr lang="zh-CN" altLang="en-US" sz="2000"/>
              <a:t> tty 显示为 ??? 。</a:t>
            </a:r>
            <a:endParaRPr lang="zh-CN" altLang="en-US" sz="2000"/>
          </a:p>
          <a:p>
            <a:r>
              <a:rPr lang="zh-CN" altLang="en-US" sz="2000"/>
              <a:t>用于保护我们的程序/服务的正常运行。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5" y="986790"/>
            <a:ext cx="6301105" cy="5915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2770" y="2091055"/>
            <a:ext cx="3509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脱离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session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？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7792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nohup,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会话，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Linux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守护进程和其他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560" y="1917065"/>
            <a:ext cx="321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更简便的方案？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0560" y="2482850"/>
            <a:ext cx="1941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终端复用器。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0560" y="3216275"/>
            <a:ext cx="4553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它们可以在当前 session 里面，新建另一个 session。这样的话，当前 session 一旦结束，不影响其他 session。而且，以后重新登录，还可以再连上早先新建的 session。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比较常用的终端复用器有 tmux 和 GNU screen，通过它们封装好的快捷键，用户可以便捷地操作会话。有兴趣的同学可以了解一下。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>
            <a:fillRect/>
          </a:stretch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59337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ECF </a:t>
            </a:r>
            <a:r>
              <a:rPr lang="zh-CN" altLang="en-US" sz="60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讨论</a:t>
            </a:r>
            <a:endParaRPr lang="zh-CN" altLang="en-US" sz="60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3992" y="5492558"/>
            <a:ext cx="2625090" cy="404495"/>
            <a:chOff x="5843507" y="4481521"/>
            <a:chExt cx="2625090" cy="404495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398696"/>
              <a:chOff x="7735" y="9845"/>
              <a:chExt cx="3169" cy="55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FZCuHeiSongS-B-GB" panose="02000000000000000000" pitchFamily="2" charset="-122"/>
                    <a:ea typeface="FZCuHeiSongS-B-GB" panose="02000000000000000000" pitchFamily="2" charset="-122"/>
                    <a:cs typeface="思源黑体 CN Medium" panose="020B0600000000000000" charset="-122"/>
                  </a:rPr>
                  <a:t>主持人</a:t>
                </a:r>
                <a:endPara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216377" y="4487236"/>
              <a:ext cx="125222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思源黑体 CN Medium" panose="020B0600000000000000" charset="-122"/>
                </a:rPr>
                <a:t>寿晨宸</a:t>
              </a:r>
              <a:endParaRPr lang="zh-CN" altLang="en-US" sz="2000" dirty="0"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谢谢大家</a:t>
            </a:r>
            <a:endParaRPr lang="zh-CN" altLang="en-US" sz="6600" dirty="0">
              <a:solidFill>
                <a:schemeClr val="bg1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0625" y="5984875"/>
            <a:ext cx="247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2022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11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16</a:t>
            </a:r>
            <a:r>
              <a:rPr lang="zh-CN" altLang="en-US" dirty="0">
                <a:solidFill>
                  <a:srgbClr val="9A0000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48387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标准 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I/O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缓冲区与进程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95425"/>
            <a:ext cx="4953000" cy="455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05" y="1495425"/>
            <a:ext cx="5829300" cy="2387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25820" y="4164330"/>
            <a:ext cx="3411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6 Hello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？</a:t>
            </a:r>
            <a:endParaRPr lang="zh-CN" altLang="en-US" sz="28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25820" y="5158740"/>
            <a:ext cx="2627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8 Hello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！</a:t>
            </a:r>
            <a:endParaRPr lang="zh-CN" altLang="en-US" sz="28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48387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标准 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I/O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缓冲区与进程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4385" y="1454150"/>
            <a:ext cx="7284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INPUT: Key board--&gt;buffer--&gt;cin/getchar/scanf</a:t>
            </a:r>
            <a:endParaRPr lang="en-US" altLang="zh-CN" sz="2400"/>
          </a:p>
          <a:p>
            <a:r>
              <a:rPr lang="en-US" altLang="zh-CN" sz="2400"/>
              <a:t>OUTPUT:cout/printf/putchar--&gt;buffer--&gt;Screen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794385" y="2536825"/>
            <a:ext cx="5080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标准 I/O 并非直接进行输入输出。只有当数据被刷出缓冲区时，才会进行真正的输入输出操作。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794385" y="3924300"/>
            <a:ext cx="5080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通常来讲，标准 I/O 对应终端设备（如屏幕）时，都是行缓冲的。只有在写</a:t>
            </a:r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/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读了一行之后才进行实际 I/O 操作。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2752090"/>
            <a:ext cx="508000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48387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标准 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I/O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缓冲区与进程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0" y="1257935"/>
            <a:ext cx="390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行缓冲何时刷新？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27660" y="1807845"/>
            <a:ext cx="483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1.遇到换行符 \n 或 EOF。以上文为例，只要</a:t>
            </a:r>
            <a:r>
              <a:rPr lang="zh-CN" altLang="en-US"/>
              <a:t>将 </a:t>
            </a:r>
            <a:r>
              <a:rPr lang="en-US" altLang="zh-CN"/>
              <a:t>printf(“Hello”) 改成 printf("Hello\n") ，就能产生输出。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27660" y="2852420"/>
            <a:ext cx="282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缓冲区填满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94780" y="136652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人为刷新缓冲区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94780" y="4410075"/>
            <a:ext cx="199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zh-CN" altLang="en-US"/>
              <a:t>程序正常结束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3258820"/>
            <a:ext cx="4368800" cy="2705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45" y="1728470"/>
            <a:ext cx="4318000" cy="2616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45" y="4690110"/>
            <a:ext cx="4343400" cy="208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48387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标准 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I/O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缓冲区与进程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0045" y="1419225"/>
            <a:ext cx="566166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回看开篇的例子。</a:t>
            </a:r>
            <a:endParaRPr lang="zh-CN" altLang="en-US" sz="2400"/>
          </a:p>
          <a:p>
            <a:r>
              <a:rPr lang="zh-CN" altLang="en-US" sz="2400"/>
              <a:t>父进程在创建子进程时，子进程会复制父进程上下文的一个副本，当然，也包括缓冲区！</a:t>
            </a:r>
            <a:endParaRPr lang="zh-CN" altLang="en-US" sz="2400"/>
          </a:p>
          <a:p>
            <a:r>
              <a:rPr lang="zh-CN" altLang="en-US" sz="2400"/>
              <a:t>而在给出的例子里，缓冲区只在程序结束时刷新。这就导致子进程会复制父进程未被清空的缓冲区。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65" y="1903730"/>
            <a:ext cx="4953000" cy="455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062730"/>
            <a:ext cx="6337935" cy="240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21856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fork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炸弹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201420"/>
            <a:ext cx="3848100" cy="90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" y="1974215"/>
            <a:ext cx="3733800" cy="193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" y="3904615"/>
            <a:ext cx="4064000" cy="193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r="19168" b="1736"/>
          <a:stretch>
            <a:fillRect/>
          </a:stretch>
        </p:blipFill>
        <p:spPr>
          <a:xfrm>
            <a:off x="6153150" y="2103120"/>
            <a:ext cx="5194935" cy="898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785" y="3434715"/>
            <a:ext cx="4559300" cy="240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21856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fork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炸弹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5155" y="1226820"/>
            <a:ext cx="43580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思路：不断 fork 新的进程，不但在前台 fork 进程，也在后台 fork 进程。这种进程的递归式派生是指数的，会以极快的速度占用进程表，同时消耗大量 CPU 资源和内存。当进程表饱和了之后，系统就无法运行新的程序了。就算有进程终止了，新 fork 的进程也会几乎立即填补空缺。同时，系统的响应时间也会大幅放缓，以至于无法响应任何命令。而这一切都会使系统几乎无法运作。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137910" y="1226820"/>
            <a:ext cx="2170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个人经历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137910" y="2401570"/>
            <a:ext cx="2708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如何解决？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6137910" y="3576320"/>
            <a:ext cx="2040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重启！！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7792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nohup,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会话，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Linux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守护进程和其他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7820" y="1488440"/>
            <a:ext cx="2186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charset="0"/>
                <a:ea typeface="宋体" charset="0"/>
                <a:cs typeface="宋体" charset="0"/>
              </a:rPr>
              <a:t>nohup</a:t>
            </a:r>
            <a:r>
              <a:rPr lang="zh-CN" altLang="en-US" sz="2800">
                <a:latin typeface="宋体" charset="0"/>
                <a:ea typeface="宋体" charset="0"/>
                <a:cs typeface="宋体" charset="0"/>
              </a:rPr>
              <a:t>？</a:t>
            </a:r>
            <a:endParaRPr lang="zh-CN" altLang="en-US" sz="28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820" y="2117725"/>
            <a:ext cx="10332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nohup，顾名思义，是 no hang up 的意思，即不要挂断。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其使用格式为 nohup [COMMAND]，作用是阻塞发向该进程的 SIGHUP 信号。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在默认情况下，它会将 stdin 重定向到 /dev/null ，也就是说，该进程将不再接收标准输入。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同时将 stdout 和 stderr 重定向到 nohup.out 或者用户通过参数指定的文件。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" y="3547110"/>
            <a:ext cx="4390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概念厘清：会话（</a:t>
            </a:r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session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）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7820" y="4114800"/>
            <a:ext cx="84861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会话是一组进程组（job）的集合。我们常见的 Linux session 一般是指 shell session。当我们打开一个新的终端时，总会创建一个新的 shell session。一般情况下，若 session 与 tty 关联，那么它们是一一对应的。</a:t>
            </a:r>
            <a:endParaRPr lang="zh-CN" altLang="en-US" sz="2000"/>
          </a:p>
          <a:p>
            <a:r>
              <a:rPr lang="zh-CN" altLang="en-US" sz="2000"/>
              <a:t>通俗点讲，通常一个终端窗口对应一个会话。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337820" y="5597525"/>
            <a:ext cx="87312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会话是由会话中的第一个进程创建的，一般情况下是打开终端时创建的 shell 进程。该进程也叫 session 的领头（</a:t>
            </a:r>
            <a:r>
              <a:rPr lang="en-US" altLang="zh-CN" sz="2000"/>
              <a:t>leader</a:t>
            </a:r>
            <a:r>
              <a:rPr lang="zh-CN" altLang="en-US" sz="2000"/>
              <a:t>）进程。Session 中领头进程的 PID 也就是 session 的 SID。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9282430" y="3439795"/>
            <a:ext cx="2465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何时发送</a:t>
            </a:r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SIGHUP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？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en-US" altLang="zh-CN" sz="2400">
                <a:latin typeface="宋体" charset="0"/>
                <a:ea typeface="宋体" charset="0"/>
                <a:cs typeface="宋体" charset="0"/>
              </a:rPr>
              <a:t>nohup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何用？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340995"/>
            <a:ext cx="7792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nohup,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会话，</a:t>
            </a:r>
            <a:r>
              <a:rPr lang="en-US" altLang="zh-CN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Linux </a:t>
            </a:r>
            <a:r>
              <a:rPr lang="zh-CN" altLang="en-US" sz="36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守护进程和其他</a:t>
            </a:r>
            <a:endParaRPr lang="zh-CN" altLang="en-US" sz="36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9575" y="1201420"/>
            <a:ext cx="5663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session 中仅有一个 job 在前台运行，剩余的 job 都作为后台进程。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1862455"/>
            <a:ext cx="6477635" cy="2921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7365" y="5045075"/>
            <a:ext cx="60712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session 中领头进程退出（shell 中输入 exit；kill），或者 session 中所有进程都结束（网络断开/断点/强行关闭终端）时，session 就消亡了。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82485" y="1209675"/>
            <a:ext cx="3117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何时发送</a:t>
            </a:r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SIGHUP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？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2485" y="1862455"/>
            <a:ext cx="4682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 session 消亡时，就会向 session 中的所有进程发送 SIGHUP 信号。系统对SIGHUP信号的默认处理是终止收到该信号的进程。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7182485" y="3492500"/>
            <a:ext cx="230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nohup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何用？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82485" y="4114165"/>
            <a:ext cx="44507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无论你因为什么原因手误关闭了终端，或者因为网络卡顿不得不断开与服务器的连接，你都可以用 nohup 指令，使原本因为会话终止而被迫终止的进程（譬如 apt install）继续运行下去。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2N6MTRJRngwYVcxbGN5QjVJRnhkIiwKICAgIkxhdGV4SW1nQmFzZTY0IiA6ICJpVkJPUncwS0dnb0FBQUFOU1VoRVVnQUFBVkFBQUFBNkJBTUFBQUFVM2h4aUFBQUFNRkJNVkVYLy8vOEFBQUFBQUFBQUFBQUFBQUFBQUFBQUFBQUFBQUFBQUFBQUFBQUFBQUFBQUFBQUFBQUFBQUFBQUFBQUFBQXYzYUI3QUFBQUQzUlNUbE1BRUdhcnU5M3Z6WWt5UkZRaWRwbENVUU5LQUFBQUNYQklXWE1BQUE3RUFBQU94QUdWS3c0YkFBQUdvMGxFUVZSb0JjMWFTMmhqVlJnK1NUdW1hWk0yb0RORlFWc1lIOHZVaFJ0ZEpBNk1DQXFwZ3NJTVNxbzRpaURjRG9pSUl1bENCbHlsQ3huVVRiTVlaekV1VWhnZnkyUWpkQ090NEZKSVhiZ1FGeG10dVIwZk01Ly9lZVkrenIzTnpXT21aM0Z6SHYvL25mOSs5ei8vK2M5cEdidkQ1Y0hsNElUWjM0TTl4NkpkT2dpYTBVUWgySFVjMmlXcytNMll4ZkUwZEJFQlNwdjQwMjk1ZkN0MStpemUraVJlWnFEUm5iTzlNMEp3cDlwN3lxS1Jxdm9wSlVLWExXSXMvWXo3cEtVL1d3RmVBczViaHBKMWZRbzR1RVU2TTNCbEphZ2ZvRFNDMEd6TjlieFIzaWtybURxZUs3RGNJOWdJd2lac3AvRmlPOVZGbWJISzZ3VjJCZnRoL1ZTTkQrc1NSV2p6ZGp1TjIxcXFMdDZkV29zNEovbzZuSXRSU3BmN1c1N2NjT3FRS28vaGJ3dllJdjdxOTBZUmltM0dnRTBsNkdpYmE0Y3lRcVJIWElBemJwdERPOWl1cnpNMkQ5eFVNM2wvdkpUT2dWc1VMcWYrcGI2cXBqNEh0ZUNtOEpxU3JlMkZsUkwwRk44UndsMmNRNXV4Rm9JclhFSjVLRzJCV3hRdXBYM3FBOWJrU0JycTB6U2g3THVrMzBFSzBEUDF4YldvMGpaQ3VwSkRRMVE3Y0xsNzBRSzFNY3I2bEVZUm11VmZsbmo4UXlKUEFUZEVyYWErK0RTd0xvZk04eFFpUzlpZk04cXVJdkFmSVRqQVB3YklXekdVUmhFNnpZRm9uVW56MkQyUUJHYlJrekJOK0dNYzlWSlhWUEVzQ1dWRmNVMVdPaEs0RW9hVDQwU3BJQ1NLVUxiRjM1TmNYT0h0UW43eWViME02K0hnTytWRTJXa0p1czZ5TktRTDRRUGY2N1VxZXozUFJmQ2dRRTVzOTFEV0xkT281cEd4b2xyL0o2UWFWMVRVY3BUa1pjNVZPaFZBMUw1cVI0RUlTaU1KWlNJVU5FMUVLQ204QmZBMVNtWG16Vi9FNzVBUDRWbGNGL3JOSTRFeVhDS1MwS3g0ejY0eWp6dTdkRE15TkxpR0ltZUlHMWpnbmtXRmxtdDRvY2toODZ6aEloSGFNRzFmWlVac1NZNE9iZ2FQbk1IOTBTYzVYR04rUStxUkJmYlY3b0VsU291UlVyUFBreVF0ZW9WaXdtaUdyNWYzR3g2WTBhcTBYRlZjaWNHcDBaeXhVMUx3WEpQNkpvem11YUZrNm1ZTWJwS2hFNE80RXJFVFR6czU1SWFjMVN6L2xDTXRQV3drTVNkYWRzbE1FUzFEYVNCZWlCa1dHN0JpYmxlRjBYNVVQM0lKeENLYndkWVJIMVVJZG9CZXdhaFlLaVVUSzRzbWpacFZsR3F1TFdwSnVyb21ya1Jya2J2VjRpbnRKd3FsUGw1ZVdScnZOZEhUK2tlcVI0WlJ4anA0T3hOTEtZVU9uY3pxTU1wbm1mc1Z2SXkwTVdsclUzMHVkRmZvTnc5M2s4VlNTZ25TbWxRellWUTJIN2pFTFczSXhralBRY0lvRWNyWWRCeWxDOEMrTk1QRHJleTRRb2FxTWRraG5rbnlVYWxHWVZUbGtSNFlmNVZPZm54RlYySzhkTXZzOU9HdzNGRnBueGMwVVQ0cUZTbU1ybm9oTFBVNkp6U2VVakpHQlFYQ0t3dU16OFdUSHJRRHJPdTYvbTBTelJFbG5JOUtwU1h6WWRJckdzYi9TNFMyUlU4TXBTWG9YSXp3OXJoMFViNGQxYkxhZEFFaUg0bnlVYW5TTWg5dDZZWUh5Vk90UTU2dDRyeTBxbE1TU3JMRWFaUUNta2hpT2M0Z080cG52b2dxaGRHQ0hPcXNXMFVNb1hGZTJyKzlJRHdPczR0K09CMXgxYWV1Q2J1cUpzcFZ4U2NMR1dzSWpmTlNmVUxtcDJiaFpNVis5TXdadHdoaEQ5UWhsd2c1a1BMZVdWY3g2OWYyRU1vcFZWN2dsK0ZmVngxVEtDeUxyWjJJMVZ2OG5La0Z0UVpxVTVyQm5ZaWlpYnFLeVdoZ3Y3cUhVRTZwMi9ZUHE1YWpreXZ5VGJGRmxmcExQV1B1SWF5cVIzVXFKNktrVEJsWVhMV3ArQWlOcHJTbUdhVUFlWVBqMVBHcWhtdlpyMWYwOEZHL3lvazYrcUpJWDBjRTlIeUU4cGhvcDlUY2kxV0FNb2NRUjJpQmxkT2ZUTFNTUDZRVDVYQmErZWhKZFIzaFJ3b1F5bGpKN3FWYkNvVWNTb2JSYVhVL3h0aGx5d2JxbnlTKzFSR3ZQbjFBU1VTQkpGUFZGWnQ4SjJnWFVXcVRvNlNFbzFDYXBiTFJWUFc4bEh2SWZsRmtBN0gzN1FvbktxMFNOamZ4cW4zbnFyanRnSHBKSGRiOTNUbEhvTnhMOTdueWtvRGRoNDgyNmYydjQ1QitSaWw1Zk1qWU41UzJ6K0Nna1BvNklndi84bUp3anZuQXBiNGF2NHlETnR0eFh1bG5vOThCRjE2bTRMY2RSRWphL2hiMCtvK1QxcVBvT2ZnZ3FYcEFQa1c3ZlJXM3ZObm9EMDg0N3J2aitLdlU5ZmQ2djRucEhuYmVrSlhBNUltYXVZK2QzcG1DT2RRbjByMEx3djFNL3k1TW5tVEtoZkZrU2ttbUhFNjJaYzdLdytsUFd1dCtIWUlxT3NXWjlJekQ0YzlEN1VPVWkrbFQ4M0JJRTlZcTZlTU1IWS9LRTU1ckZIZzZJYXZqMnhic1NlMG82R1BVSlI0VmtTYmJHeVA2R0tINGphM1lLQ2xyM2g4ajd0aWg2Q2d2VHdsYjVpdzY5am5HQWppRjNoNEhVaW5VV0RBbkFxTC9FSFIxMU5Sekl0WjVRV3RQOHhhZEJocmUzbU5ZUDRtZkdmc01HT252WG5maXZlaS9LQzQ0Y0krOW5iU01mbko2ejNxLysvK2xEZzNwNlNYNmtBQUFBQUJKUlU1RXJrSmdnZz09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R5aHVYbnRzYjJkZk1pQXpmU2tnWEdGd2NISnZlQ0JQS0c1ZWV6RXVOVGg5S1NCY1hRPT0iLAogICAiTGF0ZXhJbWdCYXNlNjQiIDogImlWQk9SdzBLR2dvQUFBQU5TVWhFVWdBQUF1SUFBQUJnQkFNQUFBQ3FLZ3IyQUFBQU1GQk1WRVgvLy84QUFBQUFBQUFBQUFBQUFBQUFBQUFBQUFBQUFBQUFBQUFBQUFBQUFBQUFBQUFBQUFBQUFBQUFBQUFBQUFBdjNhQjdBQUFBRDNSU1RsTUFJbFNKdTkzdnpaa1FNblptcTBSeHN1UmVBQUFBQ1hCSVdYTUFBQTdFQUFBT3hBR1ZLdzRiQUFBWDEwbEVRVlI0QWUxZGZZeGt4MUYvKzNWN00vdXBHSnM0RXN4S2NTQWZDck5CeEFvR1pSWUpHOGlINWtDSkxkdHlac0h5blNHRTJZQnpKQ0NZQTRuRVFZSlpHMzlGdVdSRzROaElscklyL3JBRUVwbVZnQWlRWUE0azJ3b0d6MFFCa2doSGMwbHVaOCtIMTgydnVydjY0NzJlblprM0gzK2dQT25tZFZkWFZWZFZWMWRYOTN0dkw0ckdkMlhlOXE0WGJ0OFlINy92Y2VwbmdRV0JhNzhmMXZmYXgyZUIwK2RoOFhwYWZsODdMKzU3Y1QwdDliVG9NcFYyb0t2NVd6VHdXNXZjK3ZBZmxLZWhEcnljZXh6MmZyTTQvT215T0dvUFN6ZGwvUDhLVHVLYXVQOGZiNHdlK3AraWFYMUNpQWZPVDBHZFUrSktTZ3M4SmY0d2ltYXE0c3B1U2diVElic3BIRFpyRkUvcFl2Vlh5M2REa2V2RThhVEZxb24vVGRmRnF2Z0tFYTRLY1djNkJ0T2dldWpsVDhLbys0R3VhbVJ0dWk3b3h2eDNaT0VSc1JQQUhpY29MNjZsWS9mWWR4VmRReHlsWXpBRnFoVlk5SjZUTGY2cldveFZYczZLazNieXFyaWNUdlhDb1hLZG1oQWI2VGhNbm1ybDdEMS9sVDNSNHZmdWFpa1d0QU5GajRuMlpBVXJpYTEwSFpSMU9Gb1VFNStINlFUVVZMMHMvdXFuaERqM2JzTzYrVzFkWEJLWERIQVNoWXdRbStuNENoMU5NSE12cCtNd0hhcGVGbzhKWGVSNlZteFBWREFzZk8xMEhRaHhLQW4vbjFpOHpENmVtYkFEemFWT3gxczZxc3dMY1NiZG1FMkhha0FmRnh6SFp5WnM4Y1hVbWNZVFp6ZWx5YkNGdWpRZDI2WHJaVkNMYzY0eU85cXlOUHVoUG1LdW1iSHRnOWl6R2JsS1d6WGVjTkFUYVZJTmIycjM1VHlneFV2aTF4U3JlVTdmMDZsVC9jVStFblhFYTMwdytqVVh6SzV0Z2Jkdi9VakcxbjY2dTk2WDE0QVdyd3J4YWNtcm81YW5LRXFsemdwUGxaNXlGYnlvZGZHRjhybGJYTnpyYmoxOHlhMG55NW15MlVKbFNwOUl0azhVMHJyV24vMkFGczloczdRUGJwa3l1MkFxZFlwTTNWT3dpaHUxbmhUZEIwcmlQUmI1NitMb0JiR1YvYzBOQzRxWGtLcVkxaHNPZCtQTkU2M1Bjenc3cVpmZUZzKzg4Y0cvTUFJamhSQ0g3U2k2dnI4Nk0yKzh0ZHg5NFBjTnFkUDdvamh3YXNHaW00NS9UaHpYbzVtaUpYcENmSGMzK3I2alBXOGV4TmhVbmJDVW5jUVJ5K3QrN0haeDdtZmZFdXRXVml1dmhxQXhXRStMejFaZzVLTU5SaStoZG1WOXViODZmMGFZdUk1b1NzU3VGbWM4TWJpdHV1bjRyT2kyMFRJbjFKRU96Z1ZMMG9lSzVSTXMvc09RMHJMTGovMklKZnRPcFo3NGJkc0xsMVlHMnJ6MXN2aTNLL2UvSmZNTksvN2oxTkhWeXJIanVrRjEvazZJajN6cHhqZTh2U3k2Q1pQUDlkL0FZeTZaSGhwQ2hlR1MwRFo4U2tYb1hNK0UrKzAvVTZKcFlhKzVjU2VLeXlYUmZmR3JELzNwODBKODJIYWpTNFdCVnVwZUZsZmJpYWZFcnpEZkFwbThXK2NxN2lGMW5oWGlKWWt5QzlFMkhHUXFkcXcxWXkybXVxZzNqZ0RNaWE0eWZsTVAxRXhaeFJkRTZndUd3Q3UwSU9MUk8xeFFLZVhScjh2REtTK1Z4WEZiMXQ4a3hDODVEVlJjRmEvRUlNRnFUNHUzQ1gxR3NIOUYyUXJVRVQvbE1rbXE4MlZPYWFKb1dhaEJzd1NaY3Y4d3R5YXVNa0ZUNkgxdVRoY1c5ZUU4T0c4UTB1eHp5WWRTbVdmSzRsK1lBKzY1dnNtUmc5eTN1RndXVjNrS05oTkhnSS9aQmVja1RqMHN2cWJUbkliZE1SZkk0anBIVkJ3VDZueS9FQjgxblQwVjMvc3R1bW1JUWZNTGV5Wm9XOEhXaEJxcHF2WWhIWG5nYnlXNGROMW5FSjBXcnVKTFZ2NFlYb3JxVEVVYzZRQVhSVm00dTgrak10aWlZUlh6eUdmcnFsb3pXOEJueFlOa2NUZXV4TlZaOHR3YTg4T1BhMDB6WDd5dXZFckR6TXdGMGRVdGEwbzE4THNrSWVvZ0lGUEJRNm5YbFl4OGhrM1ZBNVg3THRhR3NHK2g0YmwxVHZqTDBqTFB5VDU4ZWxpY3FYQXNwS2JSNC9EZXA4bmtibVR3MWNrVXZmR0k4cDZBVWNZR0RPYWV2QmVOVHpaTlVGcFRJd2RSMnBKQUhRUXN5dkNEQ0hNaHhnWG5LdnNXMUJ4ZldIbEUyRlVOSGN4Ni9oVkZ0WVFrVmdxMzFNZmltTUZTL0ZWcDNCOGlrN2N0dWEvTzliRW5qSmpmcjFuY2FNVzRyd09NRjYwQnl3WTlwdzYzY3V6MGU1SnRRemw4MCt1RDJNRVNPaVJTYldHQVVFWjQvUy9rcHY2R0N2dnd0a1BXNnA4WFNPdytGb2NQN1JCZVJ4bStBSXZyOVl5Z25qcElwZjFBaGpEQWdZR1E5d2J3QVVpelFialNickpqRlBQS3h4c2NOMVhrS2Q4cjhlWmpuUUxveVRGckZnYUpQc0pQSi81c0tTZkV0dVdYSFdRS0Uzb2ZpOE5oTGdOclJzZkdURXV3M2tUc3FRT0o3aVNndmVBRSs3WldITUFIc0JMc0tnckVFS1l0S0YwcWJMc2lPUUdHYzRNd0llQzZvakMvUmVGR2twSTc2Z1puK0FJY3luZHhXcU9kM0hQZXpNayt2UHRZSFAyUVQ4L3phSzZXUFEwZGRhQjZUQ0o0TlpPQnhVQStNRzlteFpydHB5Z1Z3K000bmU3S2d3QllmSk5VdzcxTmQrZkNSSlJOQ3RRd0krZWdwQ2ptRXc0RjB6bWpPY2dVbHQyR0xUNzM4VjBsRkpvcEZ1ZE14b1c5NTc2VjExRUg1blhpalVRNTVUckJ2QnRkTFFlL2RNck1JRXhaYmxLTVlkcHRDWUZJYlJUS3lzY3hFQnNTSEwxY1YvZW80U1VSTldmVU5VS2FHM3BOVEtheWE0dWlPN0ZPNmlGczhRcW5EUEJ4V29ZS1JuMW9lc0h5cytwZ1EyaEdoZHV4T2JST1VHT1czQnE2NzRsWE5iaGo0ak5FMkFFUXQwdXlEWkdIN2svZkxXdmEvbEgwcUltalRTL2dybkF3a3VpcGYyN3dzelRKcDhWT2dGckdicGI3OUJHME9JRGsyYmdRSzhoeml6YXo3cWlsVkxZaS8rQlRwc2U4QUs5YXNleGF2Mmk0VTEyMUozL05Qak5xR2dNaVhOS3NnaVNia3NCZks5SEhyZ1JYVFhpQnhiY2tTUDZzbXFHenNPRkxPSFZQSHRHZ0l6T3RsN3hkd0VrZEJDME83YlN2b1hRWjVDVzd2WXJsSjV5ZUZJWDQ1WGcvY0V2cjl5VnIvRGllcmJjb0JIeTlEa0RlYUZCVEV3WE1EZ0NQSXYrNUhHLzlvd3FQQ0Nha1p4eG4xQ1Y5cWg4czVQcVV4eUh2R0ROUjJtYU03MkNFaWtHTEE2anBNWVczUUZheEZwOFBxZ004YTF6dUIyeU10MlVIY3JVeU1TL1d3Y0RHbDRLYVIyYUpWT2s0OTVIbmdZYkY5eFd3WlVLN3JCY0htVnpNcnRlOTRSalg0T3c1dStvOWQrb2JqRkFoYUhFRXBiWkN4dGdlb05SaVY2YTBSU3NtRVZnZGRNNlA0eFFoL2NKSTVpVDd0UEZaMjU0b2dlQUErVFRCMTB6bXhhT21sOHFvYUhnQ0xWUGloUk4yM2lWQ1dsUHRxb05xYzVBRlJCTDIvaUhmT1pOb3pnSEt3T3JBNCtwYi9NM3ZVQnlLRzVyVG1wclNEUnNTRmxneGljSHFsRXprMTRUeUJva3VHMFo2WlhEYjQyVkVqbnEwS3VmVFBNZnhGUjdLcWhwcXpLWWRTemZQNFMvS2QvVzVKalJ5MG1US3MyanREMTBYY2ZqNDczcVliUHQ4MjVhNWhKT0RSQkpLWG1FdEhtcG5hdi91V1J5TFZGczI1M2xBRzJwSzEyeUMwckVCQnFoYUhRb3FqaDI0QzBBNXVuV003Ymt4Y0pmTDRHazVOS3RzNkFhSGpaenFvV0hpTlRGb3NZdEhDeXdYcGlWTEw3dFk4QWZBZHZza3hNTjYzN1lRV2NwZmlnRlFSYWQybHB0bXN2aTZxc0ZYRExoUEFhajdCZ1d4WVZ0VzFERVJQVWhXZ1hpT2N4Y3NvdDRDcWRXcG9lOE53NFlMRkZYWXZ3cWhFV0ZFdmt1NTE3Wmx0YWdHZjFrY2FxV1VESEFLeDl0V3hGMU1tMldueUF2L0ZZYVYyQkVtRXhBbnVvN2FERkgzeGhtL2pocVNmcE9VT1kwNWdPdXFQaGNhRVFmVktjSTdMNWxxZy9kMU0rVUxFbWd5c1FxcitRZ1hGSkZXcHhvSzQzU0NZRWFxNHNlNW04NSt2QzQ1UFB3cHpHekZDNzhVaXd2N3N2cW84dTJxR25JQ3RkRDFjdWszWEc4cXNtT2p1WE40UUZqSXJ2eDNZakJ4Q0I2L01oVklKeS8zd1Npd1dqdHhWTnJQKy9OR1ljQkIyUnFML2pJMWU5czVmSytCSy9QbTg5MTdEbVJSL256bW9TOFdNSy9lZXVObkZDeHY0bTVIaW9FaitKOVRMZk9hNDJySkQ4ZEtIZklCblU1YTVsSjU0eHIrSEZnUmVKcENxUGpXNWRDSnUwMnhQNnRYNEV5bHV4RkZ6d3ArZ3oyS2xrVDNCZkZoNHdTZ2Z0VE5qMllxM1hmdlJwOHZDbWNVcUF1TWU1M3VzZXRSeU56RmR6YTR2TEFmbGEwSE1ra05TQWRjc1hlWWkyZjJtbEZVTnJlNlFrNjVERnl4NUVRUlRHSytsRjloZ2RoVURMT2w0Mi9TTnpWR21JYTQybzR5ejVUc1F4Q0pxTlFoSDNqRlNzSWxEQWY3T0xxcU14ajMxbDNJbXJmSWlQZGpxZFNoQy9BbGNhWElIb3Jubk84dmVjOXZQM3UrKzc1ZEp4M1BsbjhlTkJuOGs5ZHNSWWl6U05qcXVzNjNvTFVpSVA4eE1HWmJFTktFSmdLd0NaZ2NkOWpOeXhkMFV4UGd0aXAzVFBpaytzcGhmVTdHc2tZWHJ2N2ZOcXl0aXU3WkQ5N3hzUStlTGV0WW5ubitic1dBbnVzS2pOUFZYYTVuUGluRWZRaDZHd3pRZDZsT0RWMXZ4UnBRcGZYMG1nS0RuZE8rak4zRUtSck5saHpSblBKM1FuaDk2WDdUNWNWYnhRZHVjYWhVMFVuSE8zS2FOTnFNTS9QMzU4VzVaUEpSY3VJbW81SnNuMWFWTDBOSzdXY0VXUEJjUTZMUUZMYWJia1ZGdnczQTY2cGE4QktESnRZNnN1bUt0Q3VXc3dzSzYrVGZoNThybi90WG96MXd2M2FydU8rOTYzRWlxUTROOWthOEJVTU5zTTVWNWpuMWtGaW5jRGFBbENLYVZ6TUdlUFVrZFE5SXcraTJyUHBzdVVLR2lPUkdOdDVRNHhjcHBlRjQrd0dzb2owS1locWFxM3lhd1RDNnR3RFhCckhQcnFpaHZBRStrTFA0VWFvQjc1cThqK2RIcWxOQzF3RjJsTVZlVm5EL20wRktQaEdKTmlwYnNoV0wzYVVBZVJoVU1rbFBRZWxURHVOWmFKV0ZzQ0F5YzUycm1SWmNXRnNPamlDbkhiZkp1Nk9IQjNmVXRvRVJHSElwcW9ydkxPcUprWTh2TFI2WFlTdWtEcVpOTURsYUF4eTJwY3Q1S3dLMTRyNmNBSCtrSmNKaXNFMUlnMXpBQlRGZDh6S21SSjhOSk1vS2dYOGJQTkVZUVBlS3M5TFRvZit4TXZsc21TVjJrSFBRWThlcGN4RmczbWg3Z1dPZUJxMGxycmEyRk9hZWM0VEt0T252cEE3RjY5QWo4dzdndXRPYzZ6b1pXb1lXclJxSWs0RjExNWNwOC95SEpBQlRReldZN0U0WjNzZjJhbmxldmgxb3hqTXNtSXFqdjBUenhWSW93RFhRdk9rUTZ5SWxIdHBuNEhQN0ZxRkcybFNzRjlhQzY2N0ZINjVFNnBEeFFwR3FBTGlXdENNY24xb21PVStoY1YzMUJYbDF1Ty9kTjc5TXNjZGpld1BvNVpXTUFqRXU5bERNTnF5S0ExdUpvaThRcDhQMzM0YmZRTUN1QUZ4MzBWVVoyUUFMQStNZldJVG1Gc3FZTjZ4VXptaHFjZEtYU0IyS0hwY0RMQ3FBMXhXODZmclpJbGtmWXZBZ0lGS3djQUV1Q29UNVFnVTgrRUFlZ0lzT3JOWDFtcXlmOEpOanV6ZzRzenphR3RaZ2JxN2xHSi9hdU96Y0hVZkQydHEyTFpVRGRZcUhtN3oyeG1weFVnY2N2VW1xTzZLa2lpVXR1Sk5namV5YnQ3RVI4b1lHVExOUnQ0WmFmZURaZFFuQUtPbnJGUTh2VU5GdkdIa3R5eXlZaHRKV1JWNTNlV2l5UWwxeHZIWmJhNEJydWVIdWRkdEVvNGxzd0N3d1RXTUdpNU8rUk9xQVl5alpvS1RxV0hPdXVsN2MyUVlVS3RaMUk4TG9HVjNzZWN2TEZ3WGc0dWJWMDU2bzhZWTFxN3RwbWpYbTBLQ1pteUd0Y0hhNEJwWGVvRFI2V0NnZEF4dTFvUUdzcks5VnlpOEJ1Y2FBYW5EQXVIWFlPNmtENDNHOGRzbVJjWnVvMkhMWHhzSW0wRXJXRHBpZVd5NWhxRndUdjRWUVVoREh1NkhXRTJFaGkwZS9uaUQ1eG5seHh5MEpLQUMwcm9ZU2d5TGdHNG9BT3dvcjF4d2hJNlBjVVcyMGlPb0ZsZ0VqM1VrZHAydVhWdzBTYld1QVovSC9YSWZ4SEMzV2dnUG1zcElQbGovd0h4Qzk3WU1IcWEyTjZHS3U1emo5VWREazNaSm44VlU2cUlmeW00enNxTXFnRWU2a1RnVjl3NGp4cXdrdzkxcDBmWndRRWVmTWt0ZngxcDA0RzEyLytKd1Fkd1MvZGVsQllNQ25qR0VNYUtnQ3JaQ0JsWjJDRGJzK0JtWFg1NW0zT2lHUk1hcjZTS2xxcEU0SmZRZUlDY3dEVWVFMWh2RXdWUzl6dVJvazU5YVI3Nk5hSEFIQ3ltcWxJVEFQQkFiRk5zaVNvNU9yYWd3clRaWFVLYVB2SkMxdEVIamh4RFF3OWxXWWJweHpRbnFTemVnUWROV0R5ZHZlOVJQZlREVE54cnhWN2h4aTBoTlJCL3BkMHRSSml6czZ1YW9tZWhzZVFPckE0aHpRSEFZVS90Z0hraGF2MllpRERWRGZYWXpEZCtoaUx4K2ZMVUpDL1JHTnczU1B6Y2d3MnF0dGM4WGVpWHBkVnhNV2Q1ZXBuTGNodFF4U2xraWRTakJmUlVmR0I3QzR4dExtdkkxekNJZ21rVW9weFlsa3A4SXJaeFppMHhYL2dxcDVKc2FONG5nY3ByWTRaZ3JEdTNZOUtuZVphdG84Mk1OSldTRjFNTnJ4OUJiY1doRFVpT0hsS3RSVjFVNTFhSlJVS0tVNEliSWVGbTlBUG5uOWdrOVVqUXREazNYSHgwRU42WW4xSWk5WElWUTNkbGZDSTU3Z09DQ0ExR21GZkp4MmFyeU5KL1BIZk55SmN6a2JZQWJzZERpMFlENHVzMnlJU0pkKzdVSnpyV3pGMkpOdDQ2TkFyekFKY2NDWUNZczdzUnRCazFNYVJoL3BUdW9VUW5HYzVxTDFERy9QaVE3ZE9OZXc4WEFrVVhvUjY2OWFZczJZNjhmL3ZQNkRmd3N4M1hNL0hEMWZpR0hTaWRWMkRPYWREVXFYWHZjd2F0YUxjTEpxbGpNUEoyV0YxTWxEcEFRNUFhMFVoVmhLNnNhNTBuaG5YVUtTbWsyWmJCdW1vQXJnZEVEclBydzl6ZnRJZ3d0WjQ1bVczRTg0aHNTZ3RBMCtGYUE5QStEdXlSbmlJUTlYSVhWcUVHazNSa1puZTg3Qlo5NnRBTldKYytPZWRURkI2SlF5TUtzWHpSK2l4RWVhYnE2VVQ2b0M5V0l4TWNKZmFETmJmSFNJUWRudytxMWFIOHhaZC9kUTBsWklIUW9nZm9meU1hYlpjSUozL0l3YUpEdTZTL2dIelRxNU45YWc4ZDY4czNsbTNiSEJnNklHRG0zVWxRMmNnVlE4NTFGNFJTODZZOFljYUFicVZyRzVSRUhOZFRyYUdNdEY2dEF6b00wWXQ2WjVQaUliYWpFL3Exa0tQZXNXSjVZaGhwNEJSUzNuY09rTGtQOHJXbjc3QnJ0VnFPRlpWOEpwaTc5bE1iQXNlUVp3bHlrZE5DdDFpejVTaWRSQlhEQWVxNW5GUWY1elRybGhhMnZVUGJWeTVTNlBKTWNKeEEwbjRCcTBzaHNuQ2xCQXZVUDFwUGZBVW1Qbmt0bHZIQlFqYzQ1UzRQNjB2NXRKcm5SR2x1RUtVcDFXWWpsR21QTyt3MXF3czB6eUw5aklqeUpOdU1MV2NCMFBqaDE2bHArMW16TXd5cGFFRUhlL2RmZno3MHphRnMyVUhwS0k5cUpWNms1YnBiUG5IYmVLUU1VanFvUG1uRE9uWE16aHkxS2RITjRsOGtnelVPRVRMc1IreEthZ0ZadWZsTlJnbERaYy9IR1cvWGRKRk9kVmswcklPb1Z5ZlhtR1ZNZzBZUytvb3Y3RkszUkh1eTZrNk9lUFdLYk82R1lFVFJxTUJTZU5jQW1ITDB0MWtIbjRCeXVReUI5VGhIcFBRanRFVUljMlNsbWZ3ZkNDOUtid3ZoWFRhTXUrT05FUHNNRjlRMnJzYWl3aEo0ZmE4anBzR0orVzREVTdSRG0xcU81dGUvZ2pWS1E2Sk1FRmgwbW00dGNUcjFzaXp2R1lvMGdUVUw3ajRiQVlYeEdyMkVhQzIzSjhnSjhXNnRwUG9BSUFCL0xtTUQ2eDlPcVVpM2tMZjhmMmlTTDVHcjJpTTVaTHE1UHpEOTJ2ZHpmNHFoODEwdHluRStkZzhjc0F5MmVmM0R6V081YXU5UVREN0hFY2RGMFpKdS8rZUJ3czZ4UlcyclpscHVScmc1WTFPVkVOU3NGT2FWZ2NZUG5zMHpTUFV0RHFZQWZndkNhUDJtRTl4clhvTFZWT25JTTJPOEF0SGNRSXhsWmRqa1U4eGZnZkV2eXpmL1BnVHlhSFJxSGx2WmZTVWJzclJqN3Y3MnVkWlNvbmw2a0ZlOFFVb3h5Mnl1cTRJdUd2ZnZqWktURXRlRXZMbWhOMTVQZHQ0MXZLRXhxcytNWkl0QThDOER3S2YvVWpzWW5GcTljdUh5ZnFxTSt3eDVlSnNUcjRpenJkRGRWbkJsUEtQNDBqZU1kTGl2ZWNXZG9nSDI4RVVnVEZidVRmVS82RVQ4ZnZLZnRuc2Y0RVdVRmlMaUEyT2pETS9OZTRueVh5OFNVdlZlYW1WSGVqRGdiK1NwMVlaS3RDL0c2U2wvOFJRZFBHT1p3UlhJdWVkR0pTa25ZMHlKNWNtVWZqRWRHOGZZL2s4ZWRJRE50SmJuYXBSQnQycEpRTnFLc2k2bG56R1FJRDA5K3RPbGpzdXovNjFTLytFMWFWZnd2dzQ4bWdtanJPdkVSaWM3dlpaQWNvUndYSk9UUXFFL21IMmU3OWtUZTgvQndPZWVzQmJpMTNuWUxIYnhxY3g4VmgrWGpYVkVjdE9PcDhxeXprZFNXNUtLRVhmSS9oOURXbi8zSzFCTTNlMW4zSmFSdDMwZm1ib0tPd1huMWVxU2ZlRjdSZXgxdW5ibFovYmtmMWQxUDVJKzFSZXZacFhYV3lmLzJ4OG4yLzh5VWZ3ZFRLYm41bG9KTXZJSDhObW1qNG5wOTU0ZmJ1SFMrMnc0U25iT1FPSTR3Sk9vUTZCWGZhamFuN1FkZ3N4VGNyZ3hBTmp6TTNob3hva0Y2SFVLY21OenFETUIwdnpvSy9HeHd2YzhzTnZtY3JFeXdOb1k3OVV5d1RsQ2ZBT2ljM1dJR0dNWU5hWW1QTUhJUHNobEJuUmgwUkJ0bE1FbGlkMHZveGhDbEdVWGNZZGFxaVBrcFhLV2t6c1VQTWxHejZrNTJlU3ZRYVNwMWE3SUN6dnhMandKaWJpaUVnNlZDMlNLM1pVT29NaFp4YXBEaGhiV29wVW1FYWMzZzRkVXFKRTlLNGVTWlFMNHdyRys4cjI4STB4blk0ZFRwVFdzTmMyOHlNNHhqTFpkaTd2RHFGUGRDUTZwejJOc0s5UlI5bnl5Qi84M3hjL1ZYZGM0eHhNZlg1REt0TzZhcFBQNFZhTS9rMzh5Ylc2NEwzNUhFaTNReXJUbTRhYTR1bmFXWUtNOTEwT0RQeHRHaG9kV2I5ZHp5TXFKTXIrSDhxY0hMOUtNNzU4VDEzQ0lzNnZEcU53SXY5WWQ1amdsYW5Hc2VXSm4yZ01MdzZvZi9QWmt5MkRiSlptdkttcXpEWi9EZU5Pb1hFSTltZ3BjWUZ6RS9XQWdreDU1eEhQNG5HMFFGcDFGa1NCNk4zUERBSDh5Y1FCNllZRmJIeDZxZ2NUcUJQcDA3KzJna3N4OTFVbzVkYXAzck5UakliUzZmT3pPOU4wUUtmVzU5aVo2cXIxMCt3UzZ2Ty93RWs1bG5oTUQzV0d3QUFBQUJKUlU1RXJrSmdnZz09Igp9Cg=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R5aHVYbnRjWm5KaFkzdHNiMmNvTW1zdE1TbDllMnh2WnlocktYMTlLU0JjWFE9PSIsCiAgICJMYXRleEltZ0Jhc2U2NCIgOiAiaVZCT1J3MEtHZ29BQUFBTlNVaEVVZ0FBQWNJQUFBQjVCQU1BQUFCWVREeDBBQUFBTUZCTVZFWC8vLzhBQUFBQUFBQUFBQUFBQUFBQUFBQUFBQUFBQUFBQUFBQUFBQUFBQUFBQUFBQUFBQUFBQUFBQUFBQUFBQUF2M2FCN0FBQUFEM1JTVGxNQUlsU0p1OTN2elprUU1uWm1xMFJ4c3VSZUFBQUFDWEJJV1hNQUFBN0VBQUFPeEFHVkt3NGJBQUFQKzBsRVFWUjRBZFVjUzR4alI3SDltYy96ZDhSbkVWdzhFdVNFVmw1eUlVb09IaUlsZ2dzZWtMSW9rY2diRGpzSmgrQkZzSUdBZ2lkSWdEaEVYcTB5YkZDSWJBa1V1SUFIclpTQUJQRWNRaVNRSXU4QkZBVlF2QUhFRFR5UWpEZkpzbW1xK3QvdlkvZWJzY2ZPTy9qMXA3cTY2blg5dXJ0bUNKbmprNzUvT3BPdm5Ka09udWxqcWU5TUIyZDYxSmtPb21sajJmM2Z0REErODk5cFlYTEE4OTQvWG5qQUFReEFQSDlQQUo0K08vcjhMK1dnL09NWHRxL0p5dGozNnBka2Q0NnV5K0xzM3dOS3I3dk5zdnVtZ0h1V0hsSkt2eUZxRlNoM1hEQ1VtamNVV1BVZFZaeDU0ZEpMOUhXM1Nlcm5PZHpsdzErVDFDMlVDbk5SK21pRE9pQkkvYjFCTlljWnV1WXdaa29nYWVyMlBRdHlwWm83T0hPZnlpVWxqVGNtazlLbXNQQ2FRK0tMenpWNTVQRWhWdW1CRTVLSzRDaC9rNEVYS0wzR3g2Vk15dU5RN1Q1NjZ5VVRybXR3R3pkbVd1MUxkTU1KVmYwdERyWTg0dUpacDJJWkN2UnRKd1JwazhNc3ZlZzBhQnBBYmJybmdpWkZkemhZaFhKVFg2WC80UTFaUnlHd09NeEpOWGFaKzVnd2ZhbGY0L0VVcFcyb0NNdFVrZnBiZGhRQ2kwUFNGQ0l4ZnRhcDlBNWNMQ0VobFVNeDI3Sll3N1o0azY2YkVCQ2J3NTZqQlo4Q2p5NldFS2JwUzRweUY3aFVkK1VhOXR5RUlNQmgyOUVMSDUvREZEVmlzVXN2Tng2NFhlUDgwVjJqTzRuSDYvV2dPZWxUSVdmMUVVQjR6MjIvb2dkR2x1dzFYRG94VTFPUUJnT29lcEsrY2NkMzZLY2tmUm42MEpYbVJtdUwxVVBtcEVtdmNrQ0s3cU4zODRvVVk5NGEvclU1WEtYN1laQ1p0R1RwbHNTYlorYThLZ1AvbkErQ21UL2t2cUJFTnlVWWY2ZnA2Q0lybFZBSW5yaEJucGdVYTlvY0Z1UUhzdEhPb0ZiV005VVBrZWFDWkhuSVhIcUxMMTZJb0YxcGFESWdCS1Z6YTJRd2FWRnNEa3ZTbmM2QUp4dGxWMzM2TEwyWGRUVzRUY2x4QjkzbXZpQVQ5RjkxeWRBS2ZKSGFEaUgrSklOamM1aVNIOUltWndhMW50TDRnU0NSV1E1Q2xybGNpb0JnTmNCaFVTNGhBU0c0ak51aTNxUTR6T2JRQ3luMkRKaGpLSnZTUUtSbEtGM25QTmY0NGxZNTM5bUEweHNjZGdSRlEzcmxPa3EzeDlXU3BQNXRQYThKTUJMd0ZrU2FZdFUvcTRMa2l5eHhrMEpJZzBjdmxFY0NMZlFGaEt4SW9lUjBaTFgydGlqOU1tL2t2MFBZTDVxUFlEek1vUWo2ekxHektKZVV0SFdsdGVTc0ZaZ1RBUFZDWDBDSXZZYWVEL1pUUEQ2d2MvMWpza2JJKzAzMnpPMjFMYVVudG9ZWkpTdzlvV2tsdnVkZjVaR0FKd0lDV3crZk9Wd0RsdGpxZVBUTjFHbHFyN0JtMXl6WkhKNllIcTRvbzkwU1JsWFlrQ3dQeXRJaUlNaklyUVhTWEdLVi9EdFlUcU1RWEpZU2ppMXhqODNoaWRuU05xemM2ajRTVlJPbXRNMmxkWVV2N3FvdzZwWS83TFA5VS9FdEhMYUtjQ25jYnhRNldJOS9iQTVQekI5V3dhMFA5NUFzdVl1cWMwNkwzSm92QzVOaXhqU1o2eWlqWlBtQS9hSVFlT2c3dTJld0h2L1lIT2ExcllvZk1vMmVHbGpNRmlPNHpYV3BJRXhQbXEraDhCbUVHTzZMSHd4N1BXQU5kbFdvdmprY05HQm80b215T1N5NnFHNDhNdmNlNE5EajFqTFBwYk12WXh3ZlJYR1Z5b0JBN3kwdVMyTzVnOU93cGZkQWFYTWNEYlpGUHphSEo3YTM2Tksxb25CTXJac1hDWG1mY201ZGlLeFRQcFVCZ2RvZnBocVN3ejNrWk1EY3BuK0Q3SDR4bWpIVitqUmxrWUdvdHlWaTFUK2pRcDUrczc3UGNZTUgvTTNINldmbFJMbkdtMWVhOXpmRUNSdXB5QjNyRHlTRC9Lek5ad0NuNkcyTmpod1o5UzVlT0F2alJ2ZDhUWGFxTHlZYlp2Yit1ZjlwaWJ0d04vM2M3YklDdHZGUGgzY3lCV05ONnB5bXF6aUVKU2ZreFVmdzEzdHU5QmkrWTU4Vk90cSs1K3gyZzBkSUFOWUVFN3dJVDU3Ykd5QkZuYlZOaDZ3cG96czZVVG9nSVBLODlPakl6SkZGYWNITXhwTXR2N0NEOHhubmFCV3BrZGgrN0tmTE42SEh4bk4wQkhudUZ1dmlxQUlRcVh1TG95TTFSc3BySHFQcGhJdExqRU85ejRYcDY1dlRveUV2ejVlbmh6SXBwaFgwL3psZnVuOGN2anZKcFNlWW84dWk5Z1FEcGcrYXBnL2VjWnR2dVFCOUIzenM2VktOOVdQalFBVEhTcDM0MmNQMDNDZHRPbmFuWmgxT3NjMkp5ZVNwZmJQbVdtNTl3UlhTRVc1YXVSaWw3VTV3eGlXSFc5YmdHRklVRzc1UXg1RWIwdmNkZWFnMU1DS2Z4dk5aYkdTQlRhelU1Ni9ORTJuVUFLZlljYlN1eTFMcXczYzFSbC85Tm9zUVpadDRCMDdIQXIwTFY4Mko4K2dBWVQvMmVSaDhmUy9RQWRYQjFPeENHUGNzV3FweTgySWkveDJsRHozL3dRK2RidEJSaU1VTTNUQkJvOHRxbXpDdndvR21LeE54clBFc3BhOHlpTFJQUitzYWxwV0dMcUh0dkJoVDh4b2NFdGhGQjU0WEtmMithSUxVajBDMzE5Qm50b0Z4UmxYTk5LK0N5V0VsYVBzL1lKNm1QME1EYTJ4c2V3eU9Gcm9vRG9vVWpYbHIyVktVMmk2elAvL1FWcEhxV2hEWGVnTGNxOU5SeHhoYXBkYmxFSnkxRzUzdmtxSThzZVhrd3YzSHZTYmhjT3huT3ZpaU9uMHdnV1pYdnVWYUJPNkkwQ1VDU2pjdHFSc0dhQ3VabHpvSUEyS3FEbm1nMm1VM0M5aHhJazgyVW1LU3BnS3pLeEJKN3pDd2hIQndiWW1wdU9XVTRETitlLzUrNUF4SlU0Rjl2VWhweUdXOGFDUHRVdU5pUERjRk5YUlBIaWE3MGxYOTZ1V3plT0V0bjZTcHdEMXRTNENkNEEzcXNtbGJzeTYzWFpLT21QY2dxQWd4Y0hCWTZ1L3dQbEFWZStLcWFSdGl4NnVPdGxva1BGamZWKzI4VURRVlVkeVFCVUNTVmQyVGg3TXFvdnpiczhZRkRreVhNQlZZSHd2QndYcm96QVRDR3UwQzVYMXVNcDRDMEs3Snc2VC90aHE1SElpRy9mT3F5NkVncnA4QnNrNXA2Qm9Fckt0ZVYxOHo2NEE0QnNRMWVkZzh2cTVvVFdKWUU2WUN5MFdDY0VZekk4bkxRZU9HcU9UNFZienNPdUxiTlhuWVRQZTFuVFltT0FRTTRuaGE2aUtYQU94TStHb0t0VnpHc2F0NDZYenNweDFZanppRTVtRjRQWkNzbWpBVnVDL3lRWHc3ZmhFekd4eVdyZmdtanJKSjdjSDFpSU1mR0dZOUVCMG52V0txY0ZPTVFocWh3TkFxcHhxcTFZeWp5cVdkMzMxT2hFeUo3NDZBSWhmT0dOTkxKRTFMZkJQWUJsN1dEU1M4YVBxaVd0UVhDSTJZMU9DWVBGd1F1b1BvOHJZN2hKYTI4aVNUcHNQK0lwZUJWcFFhd3VmVHN0czBKb1Z4SDluK2VnZkhrMHZmYTV6N0t5czUvTGdtRDJlTmpTdFBWbjNxNFllVWZVbDJYUTh1RHlqemdKV0kvVHNFY3Z5NkNFRHNOUzdTQmcvaW5vUlBZMFkrNDlsMFRSNHVHOGFGSmF2bTZWOXFteEozc2xSZ1dLWU9TNCtJMmhxaHh4Y3hFcmhHZ0ZQUDRENVNRMGVTcHc5MlNLbWhmSW9DaUM0NEpnK1RvV0hYaCtERnZQcWVWMWVuOWxhbVVmUkVaaXR6ZzIxZ1pjTnM1V1cwUHlLMnlMQzFsaUFGdUFKY1JnMGVzUGk0NGhxVU95WVBrLzVOT1JQbVZhMlJmMzRHMUVrSldjTFVKeDhQWS9yQXlycEdLa3NRbDBwYm1yWGM1VEo4enl6d25PV1pUQURYa1dQR3ZydHFsckhKdzZSbVdNdm1pR1JncTZnU09YSGZ1alYybGtEbkFNRjlZQ1hRanRVbGFEN2c3Y3VXVjZxQ1RzQUp3SHB6Zy9XQ3ZzSm5jbmdjazRkSnkrQ1EzdlFldm9iNnNDY25TSmlDaUZubDZCV2lMSEFaMm9FWGZNcVdJTlpoTmxpNHg4VkpGU2p6Rm9PYTlOT1UralUrZVpqVTVlWVFUeDV1MUI1QnZEL1V5S05zaHU0Tmxub2doNmh2eGxkVElFTm8zK0MxaW5sNDZtRmt1QUtkNTNrbm1PSzMxS0J4QmZXWmxNeEZKZytUcHRJNUZCV3VDZ1plcVRwRzA1aGlGYXdsRWlzc2lnVlpnL1l6dkdXb0ZSMFNESER0WUhzc2R4c2dBekwwc2NZSEs2N0p3K1lhb3FiUXI2eFpxQnkvcHhqVEJkSlJHZzhzSEx6U2hQWU9ML2FsMjhEcUNuN2lpbmFoSUtWT0hMb21ENXQ2MktZNzd4bVlueGU5ZHhTeG5NNklYL3pEdUM1d3NobnV3emhBR3FDYXVjaGw1S2VxaEJTU1J0em0xSWZtTFdGVW81T0hTVTJmczFVQjBtdktEODJJVEdoTHkvUW1jeFpYd3h5aXc1ZU9xV1d1MG5BTGdGdHFmVkZYSWo1UUdHRWJaTjRsZWRqMGh5M1UrUW9xeXg4a3dvVCtzQXhXRklpVitpYXg0QnM4bmdyYUJxYnMxMkErOERESy9JSWViK0NBU1k5cjhyQVowelJ3RnR4VzVwUXRUSmdLakJ6V2daWDFNSGx0YU40U3pSYUgvMWhqb2F5YXNoejVnY0lJYXlEelRzbkRPaTVsMmQ2Z1J1dEVwcXlpbjlvUDQ0NXZLVU93MGdSV2dPamcwNGRtWEMxODZ1WWFZZ040K1hmd2pjK1EwbXVzTU9FSE9IUkxIdFo3Qy80bnoyM0EzNzBxc1NmYlc0RFJIOFdGTkw3QmVETm9TMEQzRHVTVUxXV1FaRXYwMnpsNVdPOFBlZkw3RXQzenpsNlVTTnN5YnBBTjQ5L0lZUU5ZQ1VQaFNaczBOTERNaWg4T0NYN3F2QnhqcUtSc2ludzdKdytuRk80bHVnT29VbzNYdjZzZGRzSlVZS0FVT2RTbis0bzJORFRLellVNGJHc0pCb2V2b3l3MVBLcmdtanhNQm5MaXdnTnM2WjVxUHJpbUVEYmRBaWdKajJ2WWpOemhWNEREcXhJc3BJZFZyWHZnVmZRSGxnT084TmJKdzZTaUhXSUlrWG1XR3VxTWFGZ0dTMU9QREx3SHdDSDdnRGpLc3FYWTBOS0NEYzVpRTV1TysraUFZT3laYU5KVVlPUVFlQWtyTHg3UzZBQTR4S0doZXhVdHNFZGs4b1VkSEdna0Q0OWJwNlNwd09nUGExRjZDQ3VqOUIyWFRHb0cwbUs3dzE2a3IrRndUci9oNUdIejNpS0lJbWtxY0JtMnRxQlRZVnVLalZxN2E5cjdzUmxOZCtoSFNFQ1FyTEgxaU9UaGJGaW9CSXJFcWNCdDhBaHRZRVpwbkVEa05YVElCazFWRmIveGZzTWRnaWxWMFkwWW5QQVZrVHpzK1ZkamtIUlZvQkVERUd6R3ZRVUs1SHFnQTMzRkdkMkdteXp6Z1NIblJSME9xVkNDUzU4dyt4T1ZJNUtIOVIxd0FGUHlWR0RjMnVJZTMrQ0c0ZXpiMlRUdHdEcTE5UWp3cUpzd1pPVVlIaU1pZWRqemd4UnhWc09wd0lGUEVLcmlIaC9rVEsySUFBZzIyZWMwVmlqYXBleVFxSElRd24yc2h1aGNqSWhVNEVtejlGREVCa2Iwd2dmQWxiQ1Z0N0NrOTBvTW9LWTFGNHByMEZiYjRDT245bnRMSndKVjBud2FRTUgrZzBPRlVqdUk4SHhLSHpFbnlBYml1cWEybjhJeit1c20vQUtWNjZoRVlCbnR3SFRYMWtJOHJyU3RyZjRrSU05b2hISTJnZ1hpc0lIQk95NFp2TlFEQnlOV0hXL3hyS01TMkhmSWF3UW9ZaVNjZFF5KzFSd25WWURUcG5XWUM4VFVkRE9RNFdZN0I3eDcyamRvQWc4aEEzemdFRzBNTzdzeElCYW1DR3VEWmdKQ2xCRysrUU8xdzQ2c2lIZGQ3ek9nQmR6aHB1Z0FLVDBQUlg5ZjFCZnRWUkFLQ0RHYStsc1J5TUlNdVVlSVhiY00yc3VHRkRlUTk0eWRpbXFBenJ0WUZOdjRIR1N1cjNOaXZCcWw0ZmhrYUlYZVhiMDdKRDFjdzk2OTgrWWtidjVscVhCUGdQWHNJRlN1UmVtM3d1QmxaVnF3cjIrWTFoWFkvLzdFa1BIdzJMbTJkSlhGK0NtbzRxMnYvZUlsTUt0L2ppQkpMamJ2R2hwQkhCamVzL1NWaUNHTDBjUkVqSlB5cndabHp4dS9qeUt0WkhuTXpQWVpEWlMrZS9TcXJpMWFTZjFySmlBczk5c0xqWE9QUGg5RFlzUHRURFJtOU55YXdSMWVkSnk4WnJrTHgwSHpCOHNINHRFeEZMV0RKNlpqWUJlb1M5M0ZUcVpKcDZKT2hsMGdpRXB3WHhoUFd5cXdmNHFIWEtpZVZnTHowYkppNzRWaUk1NFl6OG9oaVlkalBXMjNTOElKV0U2NE81UGtPRDRSOEFrekVqdGRPNUVIOE5WTlZDekNoZXVvT1h0REpIMllRR2tYaEZVcjNYTXlUZksva0UyR1hCZ0k0N0xIaVNiZlBxNXlHak5mb0w3K1B5cE9oRlRlYmY0Qy8xOVlvaWR0LzMxaW9yRnpBYmIvOTZRTENUMlZRdU1DUFgrWVZtSzFpdnI3OXZuekVVdEIvZ2d4U3UyWTkyaXh4TXlrbzNvRUI1Nm4rek9oWlNaSWM0RlRiYmRKcW0rN3dTMENWUHRJeC9DcHh4YUJkamNhbmw2VGNQOEhHTzZjV2xJNUNMTUFBQUFBU1VWT1JLNUNZSUk9Igp9Cg=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1R5aHViRzluS0c0cGJHOW5LR3h2WnlodUtTa3BJRnhkIiwKICAgIkxhdGV4SW1nQmFzZTY0IiA6ICJpVkJPUncwS0dnb0FBQUFOU1VoRVVnQUFBeFFBQUFCVEJBTUFBQUQwR0Z6ckFBQUFNRkJNVkVYLy8vOEFBQUFBQUFBQUFBQUFBQUFBQUFBQUFBQUFBQUFBQUFBQUFBQUFBQUFBQUFBQUFBQUFBQUFBQUFBQUFBQXYzYUI3QUFBQUQzUlNUbE1BSWxTSnU5M3Z6WmtRTW5abXEwUnhzdVJlQUFBQUNYQklXWE1BQUE3RUFBQU94QUdWS3c0YkFBQVhva2xFUVZSNEFhMWRiWWlrMlZWKysydDZxcnVucTBFelVYL1lCYnVHQ0ladVJEUW9XQzFpL1BwUkU5R0JtS3cxSnBuMU0xUXI3dUlpV3FOL0ZvVlFUVFNyc0t4VllGQi8yUzJDNG8ra0dvS0NpTlJFQ0tKSXFwVWxvQ0RWcnR1OXU4bk9YSjl6UDgrNTliNzEzcjdkTDJ6VlBlZWVlODY5NTU2dmU5K2EzcUpJZjVaL0pwMDJoL0xiemhhTld2cmxSYjA1Zll2bHBYS3MwY3JkVThtb0RwYlVWZERnWjZ0NmJnUi8rM0puSVovdXdjTHVLM2ZXeVV0a1dLT1Z0VGNsbnpwWVVsZEFkOVNvb3VkbTBOT3ZMZWJ6MmJlT0ZoTmNzYmRPWGhxN09xMDB1aThKUm5Xd0lLNENPaytyZW00RXY2ck9Gdk5aNm4xa01jSFZlbXZscGJHcjFjcmRDMmxCZGJBVHUvVE1EL1V1ZisxMzVHRFR1YTVPSFZYbDk3ZCt4d2YvNVg2TmNWY043cjliMWVQd3g5R2lpcVgvL09LblgraU5YUC9Wdm9PODY3Q3AxOHFHa2haVUI5dFYvRWxYNmVldGsvbGxUZjl2SGhkaDd1ckJlVnR4UisxSDNPYkFaWFVvY0VzOUxXOGtrS2xBa0hjdE5nbGEyWHRMenFrTzF0Ui9wOVNudnZETjMvS0JucnFjMjRzVmRTQTVsa0I3V2pYbkpUMzFxSGFVM3NwR3RKOEk3TElXcHdRdUdRanlyc01tUlNzcjZyR1lWUjFNeEgrdDFGZjBvT1d1dW16cFZ2aVlxYU1BVkxTMi91cGxhT2V3b25jaGVsdTlzN0JmZDY2cEUwSDBqeC9zS3hYWm5DQ29Ccmk4YTdCSjBVclIvYnFjUngxY0ZIK3YxTy9hTVZ0S1JjTWJ2ZHBRcnNkT1ZIMmdrUk16MENzSm1haFlVbkh3dzBUcjQyYTl2RncyYVZyWlZTTXhoVHE0ZUs5U3YrSkgvS21LdkdvOTBkZ1JvODQ4bHlzMCtrbkdQYjZJV0NLNDVOVjFVbDR1bXpTdGJLcDdZdHIxTUhlRUphVms3SjZvSGNHdUNoaXJyTmk5cGY2M2lpUEgzNHBkYmxPcGMwNlEybzdrNWJKSjFFb3Y4dHpGY0tPakxrZHNJYkJ1SHBjYjZtM1d1YURaeVl2ZFEvVm9BVlBmdFJWSHFOWE0xQlRKeTJTVHFwVkpGS0VXdys5UnN2eTlMVDMvVGtwV0pZMWx4dTVwUWxGQTdMdFJIR3RtcHFaSVhpYWJWSzJzUmRGOUlid2RWeUtJVUplMGR2c2NwMWx0c1NGMzBBMnYrOTVJZGJvOTFSSzhqdk5TVXl3dmswMnFWcGJWRzJMV0MrRlo1QlJGTVJBUnFwTm90WmxCZHpYVjZkYlVBN0dvek5RVXk4dGtrNnFWb3N2TkdndFlBS09DaUM4VllDaGgxYkVWQ1hWd0lEUG9wcHBYc2NsckN3ak9URTJ4dkR3MnlWb3B4aUx4Rm90ZzZEMnVZRzd4bzhWcW5DNjUrbm03bVJlN08xRmU0eXhGdXlIQ1puWnFpdVhsWmJoa3JSUkRadGEwbm1xWWJtRk94WktMNGc1UEZzT29NbzVvQTRnOVBRdFFhcXVoNHZOQzVjaXBTQmFacVNtV2w4a21XU3RRcGt3VzFmQXJTc25iSFdnQ0I5QndsQmpIOVh5VnF2S0M3bWI2a1hrbWlwSE0xQlRMeTJTVHJKVmlPeXJ4cStHT1VyOFFLeGMxVmZDVWJ0aVZtRTdDZVVGM2JTNDhTcTRNYWdyU3pOUVV5OHRrazZ3VkNxVHloRndGd3lpQzF0Mnk0YlQrTG5ZajJsUkhNLytkRjNTUGhhblBjMldZVmVGQW1ha3BscGZISmwwclZGN3NzMFZVd3dqdzg3RWFCd3QvcDNCYnJGL3dsRUJtMEIxRUU1Vk1CYlFscG9xWm40bnVOQ0NXbDhjbVdTdVkxQ1JLdGxWd3QvUmN4cmFpbVhybkJ2OTZKMDBiZ3VvS0NvV0ZqTUxZc1VvODc0UWgxSXJsNWJGSjFnb2s3a1lsYUFWTThlbFF6dFhNMTRmbG1mZVBlVEtCeVF1NlNFdUN5MEtneTB2MHZOUTBKeStQVGJKV3NKNjE2RHhVQVEreEZhMjU1Vk9BK3ByRnRzdTJhbTRFRUhsQmR5VTVGVUhFMUdjd0FIbXBhVTVlSHB0a3JXQ2lkNktMN2dwNFVKWXE2RGJKaDZXK2pPWFBQdi9ySTdBdmlzKzgzSHY0NzdwbFArYUQ3cXRmQnNrUnB5bUtwZS9wZmZLRW9kWmxLbHIrME0vOW51NXR2UC9GeStkT0dTRTFKOHhEUzFKVGhyeVNpN1BHNSs5ZlB2Y1BrZVJ2ZVBIeXh6a3FXU3NZaEtNQkgxb0JONkR6ZHdXZEJuQVg0czhsMG12dXFKN1NWK1ovaEQza1ozSTYwRWV4KzFtUTlOU1RIYzUvRy9meFBYcGgrOThXMi9TQ05HSjZxZlRsWXdNMjBoVTNZZFI5N0gyMXdEVkluSnB5NU0yeldlNG9kVitwTDluNW1hL1hsWHBlZmJ3b3RrY1duYXdWME1ObzNEQTl1aHpHZFhpOElLS21JNTU5UVliWXl2bE1mN3BvVTVUWVZEOC9Lclo3UEdCMFJIMVRGTzlUbDM5Wk5NWWlVQzcxMVU4VWpmYTd4VjAzY3NhMEMxKytHSzFvZHg1ZndqbStHbmsyWW1Dd0c2U21lelJYLytUSUs0cVl6WEpQL2RKTzhhcTBndmVxaTFieCsrcDBxV2ZmcWFWcmhhWVhIeGRLNFNGMGZ1QVg0eHVVekcydVdCSGV0WFY1Vk53aTVVN3hIOVVHN0tXUzRrQlJmS01pNHkrV3V2enQ3RVNIb3czVjZqbitiUlp6RUlGdzJ1d2hOOS9SK1JrcDZ4RlloR2ROUGZGQU0rck1rcWN6M0NQUEU5UHRrUEVYeFh1WUpMTE1mZUNPMzhEZDNJaDZpM1N0RUxWUVFSVThnYzViUkMwZjNFRzVDbXBWMlBvdFhLZkFqb3JWdDNUWUFkM0lqWVRiOGJzV1RQOGwzZlVLMnlFTVBTUGs3T04rcXp2Q3Ruc3RPZ0dkRngzenBuM3FOb3dHNGJuRExnU1A1Y3p6NUZITUV3cVlLUE9MMEVhUFdVSEhoSWp0eXoyMzNtU3Q2R2xQb3d2QlVyZ0xuV3RxK2JFRzlMbEIzUkpCWWc4eEFVR3QxVC9RdmNncGo5M0lLSGEzblZsQlJ5MUgwN0c3aFMxeC9FV01XNmJUNWtDOXNXN2p3SjVqWWhsQXRHTVZwNllzZVdBMkZoa08xbTRYTkFtR2hkbTJ0TmlPMTFheVZ2UzRnVnVzaG1pRlZya01wcUkxZWt1cGU1dkFRK24wTkpsUncySlA5TFh0cDYycTRBa1BOQlUrTUdFN2hEQlEyZ0Y5NCtsNUdwQ2NhaFJDclN1UlJaaFpwYkEzVlc5UER6UVpURmErZHNGMjc1Z2VjaDUrUzVBbkQ3d2ttNEUzdkZ0QmRNZGxxSm5YVnJKVzlHekhMc1RZdVpmQmxCT2lIeVJvYXNoMG10eFZPaXNZSmcycWtkYURIbEdBK1FNMnR1K1JGWVd2YWRqaXFlZlE4UXZ0bXVpTDJDenk0NUM0OWYyQ2NiVXZpeko0NFptVElWTlRuanp3RW13UWNBOHRmelJQVEJNR2RHQmFDQlpXVzhsYTBRUDNUSUF6VFBCWkJwTldiWHIyZE5Sb0E3OXZNRE5uRWdSdWtUY2dkem5iaENMOVc2ZGo1OFpFaUQzMkhXTm5Yd3c1Y0RxRmY1elNBUE5NRHZEZEMyTjN2U1RURHk4OE5TMnFFRmxxWXF3UmNxd3JNV1NGUEYxb01qYmpJQStESHhoUkFRblhlMnB3eVZyUjVNZGNoOENVd1Uxbzlkd3dGNTk5NEVjR00zSFNDVngvRngrNzRTZ0NmVENOTXd1ZUJaM0JCaXl2WTI5bzlQTGNzRWNtT1RNdCt1eWZhai94K3NhSW5kQ3IrNnlGUk9lQldaNjg2SFFDdTZBRjZnY09hSXdVYTNSeEFWdGh0WldzRmMxcjF6bVQ1VjBHWTZrOHdGdktnZzUrTGorMnVkczBTZkY3d1l1aFNMK1RQT2d1NFRmUWpoblZLQ2NhNkladzAzZnhDM2x5NUNrTFVqeDA0TlBYeEUvRDB2aXNLbE5UcnJ3b3c5MzFucURkeGV3QW90STdWanFDeUtGcEptdEZremVqNnFNTXhsSmR4V0NsNlM5bzJBOGVCTHRIRWZvQS9ZT2dQWmpKUFRlUUIxM00yWnNYYmNWaklvTExQd25FTnVpQ0E5UnZuMjNhUDJDTU9hSTlFS2taQ0s4TGxCTXNOV1hLQTBQQnBzOThDODVnWmpzT0tnTHhQc2JnU2RhS3BtNEc0NnFFQjlDNVphNXA3QWNTbFEvRVUyOFQ2R3dUY1Rjd2hnb083QmdSdTJmTXZNaUxOQkZ5akkyMGVNZm9tc2lPUjVZRERrNjBQN0RDUTRmcCt6eHZNYUh2V0lVYXVjaVVCNmFjRFdZVmZCbk9hY3JFWGdpaEVITm1KcEtxRlVPZHNoVWQ2THhseVBubkVPZ0hGaUdFdnI1VFVQVHlSVmN6N0NSczN2a3g3WllyUDhCbFlsMW5IRndJWWVuYzhCZGJzZjBEUUVMNHZwVTlmL2thV0lEYmtTUExsWWZ4bkEyTXdHVUZmZmVqaTJXc3l4Zk5iUjh2VTdWaVp0Z01MRFNpRE80ckhoLzh5cUE4cjQ0TzA3QW1nTGs0NHlaclBMT2o0RW4zSEFNS2NEc09vSEpNOS9SQ1NBbEJGOE9DUnZXUXZjQXpPSTlqRnM0b1BEVmRReDVuZzJYN0lvU3VOdlFXd0pmZmR0Sjloc05wSk5pZDdxM1FpaG5KemlnYVVRWjNvVE1uaDMwVDJxbXk3K3pYOVljeVFxY05oMjRHUlZPTThaWkVoeWdkY1RCWnYyOGczamNEc1NtT2cvMGVCQXdYWlhyRFZqQU5YVWNlWjRObGE1dlJvbUFqdW5yWVk1WVg0a0dxVnN5c3kxUnZWNnUvcUw4SDlYQ2NhY01ZUTRLZEV3bzlIN294TEcwY3MxQzNHK1lNU2dnNXdCZENrWmMxODdzeXZ4V01KeGRsUkhhZFlZalVsQytQczhFaHlSa0loTUViZEs2WUtpZVNaYmdpVlN0bTFsaUhhZGpQTWhoYUNvbktVOE1nZ3FmT0NSMkdDV1B5UHJpT1dhUkIyeGRCZEo3V3RVN1Q1VUhJYWZ1NXpXMEZUMFc3UE9YbzZYbXZFS2twWHg1bmd6WXJyQ0ZiQnlZZ0Q2eG1Rb2FiMzRwaHVWYk15QlN2Nkl0SVlpVVdtRVVvY2VlaTRwNjNhTG84OWlyblFiY2JzcjQrSitnakd6ekJGN2doNkdMYmo1eGMvYzJEN29UclJ2ZjJYQWpCdUJCTTh1VnhOckJWWnBkWUprMlhJc1NwRnExdmZGdzhTTldLR1htTHgydWd5dUNPRFloV2x2MmFRcnpYajZnVmlHRGdMWnB1bzd3K1dOQ2xFK0tCNWFYUENUcnh0Tm0raFFBbUtpZ2F3L05EUDFvQ0JUc3JzTWxTMHpYa2NUWkQ1clo2bVpURDRRbmVWVUM4YjVlVnFoVkRYcVo2eTBoL1VmKzB6Q3NRUDRQOWdpU3FGVmdzM3cxend5QnY4OFRneEl0QzBOWDVEMXQ0YnBHc01wcmJDcFlmRU5wODJXeEgrangxSEl4VnY0blBsTWZab08zRHJjNXdoeEFLeS9CeGZoYmlRYUpXN0t4VHpoVnQ0Wk4ySUd3OUpHWjVyZ1FGaitYalVHZ2gwUHBDa05kSytoQ2xWOWdKWEdGcWJuK3gxQjByMTN3TncvWnlucGJHdXhzVFRWY2x2amE3b2p6T1pvL1ZTbjU3RWNIOE5VdzdCQXR4MnE3V2lwMTFNenFwbHNHUTd2ZmNEdE4zVEV3OTdYQ0swQlE4bG5kREFNR1VIemdPbFA5Y1d4K2k5Q1oxZzQ2eDJXUng5R0JYem5URGZXQktEZ0VIdWVmUTVodDI4TmkwOEdzRjMzVU5lWnpOT0xpdHZxWFJTc0FjdkdmMithNzRzNVdlUm9WVzdCU0g2b21mTERYSzRDR1VkaVNvWVBhOWNPdUJyajEvQldMb1dDem5BYVRwbGFTZG1oMHIrdGFTd2JabFJZRjQzemF4Qm9jMW1FSFl4dDFBWnFraDBRNWs1VFlGa1Z4NW5BMGszN055ZElyV3RTekNxNzlFWjd1U3FCWExiamRzcDhhVXdSU0xXbDY4YWNDKzNYb0pFZCt0UzRzbWU5ZlhGY2NtZG44ZkRZR2xlNmZXbmo0aWJDL2t2MW13Zk9TVlUrcjFqekE5YlpoMDIySWZKSmxUM2JTcGFlV0VvSHg1Z2swNytLb09jN280eEZhNElwRmx1RlN0NkxuaUZqWGtVWTBwZzhtMXJablpVZnJLeU55REdjd3cydEZoR0dFRHlEck5kYXhqL3BMZUFuQU5Eb204YklCdXlBcnQ0SXNJT1dJQ1BCWForTmNmK2JuQmg4NDBBQkZrQmJ1SEJPWExFMnl3aE1lYU9YMU1MWUExdWh5SUhYY1pEaUhHaHkwOVpCaVd3YlZpMlpXOXRiTmQrb3Y2NGZBK2F0dStHQ1hmNHRJTysxZ09UempCcU4xemZKaWd1L2syY2NGeFEzOVRHNU8yQytpRXlOTmxYc09LVWlKbnBnZVRwWHkveFBJT1ZMZERWUFMyNGdHK3hvL3djUTE1Z3MyRVRRVVdZU0kzS0doNTlFREhoNllWdi9HdjFJb2xIL3Z0TkloU2VCbzIzUTdEUDBJUy8waHlqYW1OU05yQm90RWt4YlFQOElGZkFlSnpYY2RWN0diWUNoQ2RvSWVmc0tIallGUGRzRDZpWXFhSEpobmtDdk5SWkFVaTB0Y1NqL0hWYnhHUUx3L2hKN0RaWlZzQjJicnNvL21ja3d3OHNMeDkwNkp0Q1NHWWNCVmFzZVJsdi9Cd25PaGI5ME44MEJwaEcxMzMreVdDOEt5eVVvWGdma2lSMXJpN0xhME5PbFkwalFlYmZTRnFxbjF0c0pvNU5aSkpQOVdkOU5FSmxSZUJTRVgzNkJ1UHRjSTFuelpwTWpZL1k5Nm5JTEUxUjdZOHdjYnVDNGt1aGk1WXdVdmRWc0N0ejNRblB0SzA0cWpsYjcxb3pXNk5oa0xETUxOUUZCTCtzK0xJQ1FSaXdwRVpZRDdEM3NFWVNmMGJ4QUF6cG95eGQ2aUp3azlZbUdxYkxyalFDd3dmZEpGa1FodURRZlZJODBEZ00rbytmbUJoZk4xeWhqUFROY0N5TmMxc2VZSU5kSEhnUkFXRDgyR0RidUs5SnRLMDRyanhuN2NScmhRbUozamtSdUM3MFpmdzNHOXZvWE5ucFdpU0Z2VnZsNUJQejlHbW4wbmhnUkwxTno3YXl2MnBUTGg2UzJOQnk2eUMveUlaM1ZDT29kSk5XcnJscVljT25mQTlMVUdMUmtlMlBNRUdwa1Zyb0FkemRYOUF0TTFFaHBJWk1YYWtLYzFIaFZZc0JTSkRpeEZUcENpRHNZcW5qQXgvN1lNc25UL0dOaDBHazNSV0RQazBkZjIrRzFORHUyR1RLcXFtTXpNQU5CKzJRekdCeDdxSjliUHRiMHFCN1dCNjJCWFE2L2ZkbGdYQ3RTMW5qblhmMEVMWjhpU2JxVmZGVEYzc1dKbERHMkRKZ0Znc1Q5S0taUUhsT0c0YVV3RkRnak5ia0FHNkdGa0c3cXZEU2p3UnkyRkZoeURxbnVJRGVqNUhNTE1aRnFmRUF5RHg3Tm1mb0ZKN1lqWnhTMDI1VmF5NlhFSWtJaFh0NnRTNHhrMWo0aExMVUcvRitFQ1BvVk9wYlYxUm5tVHppcnVmZ0JwZU1weDFlWFpFN2NtVEVBOEFKbW5GOHRpS2trQVZEQnQxdmxqZ2p4R0ZJc0h5UVloNTRKcjRiaktMN3RFbTJRS25RMXZ4aW5Nd2Q0YUJEeDM0d2VZZjJ6U21iN1NENVZNc0VNbUttZDR0dlVudHdJQ3FmVWlrQjVrZis5ODcwd0RGTXJOaFY1VW4yY0NGVHpYRHR0c1RncVo2Q2ErcFowSThBRFpOSzVvYlhwbzlNUTM3V1FWdjRDZExMVVBUZ0k3b1JiOThaaTRvYVBTeGp6MTByRHZFeDBjc0htbDdlbUNId3F4YWFHN1lYOGhiN0VEOVdMRXh1TmdKT1JFZFdQK083YWNSTEY1dWtsZHNpc3E2WjNWRmRLUGlqaTl6YytWRmJPeDF4dWU4Um1oaXQ5V2JvK0xQMVlkWmJRZHNtbFpvUEJVYjNMTVh3SCtBbW1sRUl6WUdTdjBXTmVUVGRIbExveWZNb3RkUk5YM09oamZTMjJzaDFIMVZQUmtWZjl6aDBSWGhyNmNlcW90VCtUTlZRSzBnRUdYS094N3FxOUZHeDdzczBORGNrZTJGR1RTbW9TOVhubVNEZjdyemIwWGpkZWI0Sk8xOTZyS3JQaWJpQVVVSFY3MFFTWlZXcUk4T0pHRk5pK0UvUTdyNHp2LzRpMy9xS2t4ay9wSHVOR09uTTVSYjk5Vy8yaEVUL0h1d29CcXFuTUR2bzA1emhtajV5K3E1RnZrQlg0WVBPa1NEdm4zTHNDaitFUDkrN0Fubm9QM0VkR1BQdW1IbmRhV1dJeTlpZ3dEM0VPbnliLzBVZE9NRDNZdC8xZ1ZkSytBVHRhSUg2T2dSaHBwb1VnNy9UMC9wNTgzNDN3SnE4bTBSekZlZUQ2b3FsajkwK1JYSHN2RTM2amRjbTc3Zi82TDY1UGR5aEc5anZkeEtaaUlYZmZjblBGMVJQTnY3MUJrRGtTR0NwNy9hbDMrYU9GTmV4R2I1NWQ3bEQ0NjRUTjl1QjVjRUxsRXJlblJIblhvdTFGZ0ViM3oraGQ3RDMveUNvQTlBejFXbUFYV3RsZ3k2aUtSUFU5a054UjZtanNxWEp5U0lERWZIdERQUlhRMmd1dVN1VGRYbVFyaWFFMkxONHdXOVYrOXF5bGk4RXRVWEN4aU8yWGxrQVZuVWxTOVBNR0sxSGVIVHRiSXBNeWJ1TDlqNUJKeGlXRWlWd0pEcTFCdDhaaUpSazVHa011K2liTHI2a3krUHk0b3lYSkd1bFRWVU4veXBnemx0MUk3L2xGVFVmV1ZRQmwwcTNGdHBQSmFvdXIzNmt5MVBpSW95SEE0THZQWVFwQkd3SysrZWl6bzRHczdCVEExd0ZxSWRCZDI1cVFsaUR0eE96eXA4V0xZOHpvVGRheHAwdWxZR1VWYXBnNFhZQ0Joa3hZV0lpUWR4WC9KMUQxRGpkdVRBb3BNRFEzM3U1WmlVZHI0OHdYM1h2WGR4MkZTdE5QalJIWVByWU1lLzlEdFBCWkxWZHVlakZvRzdhRjdMenM5TkRtUlErd29tY1JQeUlQcjFpeE03Z1VGVTl5QlpITEM1VlRkWElrdXJnNnM1b1NjZXZKQzRvblBzalFybXRTK0pFbFhjU0MrMTZGTEcvU291V3g0bWlkY1Mxb1BoVytITm81NStxbGFHVVFGYUIwdmR4RkJYWG1mRjNRa3dyaXhjOG9wRE43MnVTNnFXVnlKdldpVDJKdVNCLzdGeWxVSjBPQ0haaVZwcHkxTUVxdUFqTWZNWUZwMXp3Q3hLUEhNRXRRaVlsOTBLdE94YkJqOW9PeTBkNzBhSFZqKytwSEVUOHNBV3ZtV0xOclIySWpscFdsbGlOd1RFb0E2T2hNVGdiWEUzRWZlbXdMaU50Z0ZqVDgzdjYwRGNrMWZ4NjEraGxMMEplWmhIeHdVb1hQM08zUW1rYVNYK3YxelV3VldyZC9pdVBCODZkUG8zM3JPWnQ1RzRmL3ZGdVdGckthZm9yZm0vd1RySHlDTnVRQjd4bXJwWHZ4TjFPZkxNWFNOSkt4UDhyU0QrMU1HY3RxeTllNFhhcFd3OC9WVHBSNmtETDZmZWxGTWo3UHovTzRldzBUT2M5NmFJZ29FM0lJKzRUZXhzOFNKQlQ1OUpRRE5GSzQzSW0rcGdLYUVFV3BiL2Y0c1NpanBVLy9MN3NRV2Z3Uy9YV2lXa2UrSUZVUWtCVUIxNUdpa244dGpyeXlOVzYrb1Qvd1g3ZVZhWlB4TGx1WnRHaWxaV1hTRm54OWJCa1lnU2NIeUZPRjB5WFArR1FqM3NJZ3UyeXJvM1hYbFYxbWx3dDFPQ1dCaU9lNHJyeVRPczJuaVg4MU5nOWF1Qk0yc2xhR1VRaGZZNm1IR3ZhTWIvTzdjS3NnWG81ZTk2b1hmNWs2WC9LMHFNYXRlV3kyUC85blNCRU5aMVhYbVcxVE0vZkY4OS9KRnZaNHhaczE0cm05RTVzQTVtekN1YjdlaUFVMG1ZMTdFU0gvdGlOc3RwWjQ5NFdCVmNLNjlxb01UWGFtVXZNckU2V0xJdmh6YXZVTlNYYzFpTUhZZjNjNldFeDVHamx4SmRBVmtuTDQxVm5WWTJvcWhhQjZkSjNaT1g3bW1EMHFtV0Y5ZG9qU2o3cFRPdW9LeVJWekZxRGwyamxXRlVhdFRCYy94TEVVdS9YWXErTWVRM3hZZFp3Ym54SlFIZUFMQllYcXFBR3EyOEZpMnFHdjUvSTRLb2tFWE1jTzBBQUFBQVNVVk9SSzVDWUlJPSIKfQo=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0UEtDQnViRzluS0c0cElDbGNYUT09IiwKICAgIkxhdGV4SW1nQmFzZTY0IiA6ICJpVkJPUncwS0dnb0FBQUFOU1VoRVVnQUFBWWNBQUFCVEJBTUFBQUNHNk5iQUFBQUFNRkJNVkVYLy8vOEFBQUFBQUFBQUFBQUFBQUFBQUFBQUFBQUFBQUFBQUFBQUFBQUFBQUFBQUFBQUFBQUFBQUFBQUFBQUFBQXYzYUI3QUFBQUQzUlNUbE1BSWxTSnU5M3Z6WmtRTW5abXEwUnhzdVJlQUFBQUNYQklXWE1BQUE3RUFBQU94QUdWS3c0YkFBQU8yVWxFUVZSb0JhMWJTNGhrVnhtKy9lN3FWL1ZDNDJOaEZ4Z2xDNlVhRVJVRnExd1kwRTIxSW9FWTRtMWpKajR3M0JaTVVFU3JkUk1VcEpwZ1JrRzBDaFRkMlMyQ3JrejFSc0dGMUdRUlJKRlVDWktGSU5XT21acTh4dVAzbitmL24zdXI2azdQWEpoN3ovODg1Ly9QL3pqM1ZrK1NsTDhXUDFPZTl6S2M3eGpOa2xyNHNxVEdzS1JPaFRxZm5VcTZHNFQxeWU1TU5XbFRrbU5ZVXFkQTI2bzNoWEozME1OWFordDU1dWFKWUloaFFad0d0UDQzalhKWDhNdHFORnZQUXZhZ1lJaGhUMXg0KzBlenlWZS9JMDAyMURWMTd0bW1EZDcycmcvODVZRTVEcDBtMjM1OUdzWGhUMi9JZGNXdzVmdFpxdlIxODh3Smh1Znd2MkU4WlhTUEZyNmNFZHRxZjRwV2oxNVVSMzVNZ3hnMnhEOG85Zml6YjNucnV6TTF5Vm14cEpxR2FjYTlybzI0bU1FeG5kUjRhVHJOVVJxMzNNZzhZNWl3djFYcUJVMWRUTldrcGtmaE5sWW5BWmd5MnZyTlV6QkR1bXNLYTR6ZVVhL0VxRHk4b3FSdll4Z1NmMVRxdTFad1M2blhwSTVLTmpka3RjQkF6UThMcWRsQVYwdGtYTEtnWktqR2NKSzhTYW12ZVBXL1VPcWFCMml3VnRMQmlLaVJFQ3dKdEcrV1llemZrRnd4dkNtY3Y2Q1VqTkdCMnBYeVU2QytVbE1vTTlGYjZqOHo2WmE0R20xekJGZGFhdEpqZXVCUkhuOFY5VElqemhpMlZDbVh4aHE2NmpoR0ZjRmJVVHhGOEJ1VkVxMWtYU25lMjdiTDVCMU5xOVQ4U2x5d3ZHR0pza0ZpYWVRaUFlK295SU9JcHdtYjdMU2NwNUlOYVR2VE1ITzRVWGFqNjZvbUZBbDRIRzFFa25SRVBMVktlZ3FaZFNGbUtRY3NsOTNvRlhVb05ISjRVYW1vcFNlbml2R1g5dFR5NWRwRTJZMU9OcVBTejJHc09LNE9xN3hhTFVjSkpiekJnZXJsMmtSTDliaVc2ZU9LQ1BJa1lmQkNwbks5WnBzblJWY2RURmZNS2ZER2lNUGx4aFVWMWYvcFlzTW9LUUo4VmFub1ZKSWthTnFoTmZTaitqeDFrc3UxaWMzeUpXMGNOZDBBdDVUNllyd3UxS3V3TzJtd0orYVQ4T1hheEVvdW1LVldCbFVqVmcranBJVDFPZ0VVUzM5dTNZanFyK1BKUHkvWEprNGo5K2IxZXN4eXRHa2VSaURuWXhLTndsZkw5VWpTcTR3SGwyd1RuYkxSU2xFdWwrcmh0TEJETVNPcW9udkhLMmN3OXZRVkJwWWQza1kxZ0c5N1hLMkRLWnFPT01HTWdYVmxkK3ozSk04bU1KZHJFMGcvb1dVbWtJb3pIUTRpQnU1aXViV2NJSVdUTzcwM2lvek1TUUJSdlZTYldDcWRjcGhpNkRQVkxNRENuYUtVb0ZPUUQ2SzJqTmw3SC90YVQydDQrcW5zeXQrTkxuTkhkbzA0bkNRL2ZoNHNKeEszOFA3czBUT0dXcE1wdDNqLzU3K25xWlg3bnB3OGZNNFlhVGlJb3NMQUZheTI0SzBOSnhGMTNTcVFPN1d0TW5OZSt4R3M1MzA5U2ZvcU9tUGRDNVpNM2RybEs5bkJxVCtqMTk5L1dXelZUNlFSdzRuU3g4MEt2SnVLRXh5UlQzMThHR2tENDlCZGxJM1U3T3hoSERIYk14TDZQdngwMHFBOTNWUmY2Q1U3R2QvZVZsUTczcWttdjA0cWZYSGdXV2lyVHlhVnh1dkpQVTV5TE5hMWZhTzNwTi9JK2hOc3lJdlJ5eGtpVm5yY3dGMnNGa3VLTDBwM214TkxJdkcySmlmSktpMXJpSDlKc21kMnhZZ3JEaVRKR3hRNVBGbEkrYnZ1UUFmUGhxcGxUbjlEUk1nQWZUZER0bTdyakVWcUhodmQ5cjZpYmhYQUE2eTJKdkFhd05uSlZhZGw0ZDlWQkJtcVVMSjhVd2NKK0hwT0dubmtJcEJRMk15dmE5SlZaaHRFUjRRY1ArS2QxQkluczZ5V0pDMlkxVEp2L0VObktnbmgybzZPZ0FaT3NWcERGL2NWb0M4TVpsVnNhZjBnU1JDQ3RYWlRVNUU3MTV4ZzFDWWF6bW13cHVaNFd0Wk9HT1AwaTRoY3BHYldVZGZYN0R0KzNTbXhDakMxVTZXZkdxWlNHcjN6YVdJVmVDeVhyaXB6Skx4MFJ1NVEzN2VUd1B1SG1nczNMTXlLRUFicW0vVEVsWGtlc0p4ckZKM05qdlFJcjdUSFprRDNaUXJTb1hwNTJDU0lFcG0vWVZJbXluT2NoaW4yaTE2THg4QTN0UnFFdlk1K0ExU28vcXlGRmFDNCtTWU53NDhORjkySHdUbERyNkhsZHpWMVBRVnVoRi9jMVNWdDdlRFlibFR3c1BNangwdFBEZE42WEZQanhBYncrd1l4NWdWaGkzWUFiMHpPSDFpQ2ErejBObGp6T3VBZFQrZzdkekpreDYwR2UzTHVwWkpCRStNc3lPNzVtUXdQZHY3Y2pCZ003N25ZNURSeWhzdllnYksxbGhqV3FNSkJzeXQwVU1yV3l0ckVtTTFXZDdwT2c5YzdMcmlSTVNQU2JLNzJPY29aNXNaRFg1RFl0VVA5QU0zNjFtQTFEQ1lleUk2ZldxRExvQWJmcWlvdHVlN2ptVXJRaFJQaWJRSnZpeUdZTWNtWlprcERjTFJkdEtHQzk1d0dmUFBCa2hFaVBrMEhmaG1XaHhVU2pTRVlUS0c4QkYxWW15OExuZUJybE1aRE1IWEN2RWpmQXlmRzJ3VEMxRzBXWmFlWkE5RjBLekRiVklRR0xOeGVPMlE1TUQ3Q082SytneGo4WjBRSXhucmsvaGdTcW9pditVUDFpa0hTdmJHUFd4bzhoY1UyQ1k5THRJa3hxMXEwYzAzaVFDNjV5RVFtMkNGSzNRa1I5YlZFbHFHOEgxa1lZUzIvcHhZYTBjSnFhMDRpUEx0QUgxcFFHUEZQZUEyeDVndGFOZmdBZmc3V3BpNkNTTW5BYmxjL2JCdUM2TUxvRjBic2ZBUklUTDV2YUFXZkZJTUt3MEp3Vy9IZGRLSTZ5cHlpRmx1YlprRE1Pb2NtNDVDVzJMMERwNERDY2RjQk9Hc1pTaFpxTUhid3lOQWhkdUk1OWFBZWRJWU5jeXloNXhnTXdTbG1jM1QySkxSYlJOdjV6TkVSc3hkdTNBbmkxYkJFaWdqMkh0a3lLNGJ4dmhDQmVkL29nRGxPbVgweW5Yd3FReTB5SWlzMGd2cXBUOEdjRVR4bVdYcWNzc0RjWXhHbjYzNFRTMERnK1BXT3ZUMTVJNWhPUHBVeElnME8xQWlDWVVRb2hZWU5kMnh4S0VrNUk3cmVpMVRTZlR2dnM3akEyQmNZWGZlUG9iWEtmdlZvZUh0eVJ2Q1UyK09wcFpkWHRCTnRzZSthRFRmSWhzS2J5NG02OXlLMUNiOVkzaWJTVUJkMDNkZk5DOTczWmJmdEMxd3VKM2pLRFVJeHQydkxRdUpab3c1dzZ2WGFuQVY0RG1HRXp6WlJuWWlwNDcxSXA2Z0RKOGZhQlBYS3BzTlQzZGNKMW1BV2gzQVQxWWxrZUI2MGVXcHBoVVZHREl0MkFoVS8rQXdXaGNxcDliQ1kzUXVSQlNIdloxSndwbm5waHZhZ096Q012N0JJVm5WeVJyQThRTFQ2WW00bGZWVmpjS01vSitCZlZ3REJLam8yWUI2ei9WREUyT0dPRGc2K0R1bUdyUk1IdTM1a3AwYWJjSjZCNDNjdDFqeTZ3VEZjcCtYaFcwd29ndXVZenBMRGc1QkJjU04wQmMzQ1l6WU4yNDNZUG5RcU1EblQycmRWSWcycmc1dVlQU01ucDUrWTNTR3dLUWVDUmg2OHhqRWE3bUs2RTQ3RnVKS0ZNd2ZBdWorQUdENFdzM3k3cTB3OVdGaWJhRnZ2UVczTnFLQkN0VytIOEluREdrd25PR0F2c0ZsdXpPZ0VOVWJERkRsU2h5bXdqUE0weExxV2sxNmtVNjArTEp3cVhZSStSRHlJRm44TzFaK3dlb1NGRWZxSjRUaDRHL2x6RGt5NDJrRzJZU0tDempyMlFqS2R1ekU5TlV3Ynp4YXM2UU5XejRIb1JzblZEUkoydTllb3pQYjFoQXQ2OGREcWV5WDFPQU9rSVVnYllmOFJFR0lCUE9Wc3RMWjdlbDEwdzc2TlBPQmdiSWVQVGt1TVVmSWRXM2dSM2orRDFONEZidmdtaHZ2bXk2UUY3VU0vYVV6bk9aUEVyUkFuck1ESmQyenRXM2N5d3laUlJWaGcrUVgzN0dxdDltYmdJZXZOaG9BZmpzVFBrQ3RoZXpVRDh5S0dwTExSeEExZituQmYweDl0NElkZ0JKaklVckI1STdDNlVEcFQ2VVZXdURDa2FGMWlwM0ZrbTlibGJnYmU0L01ScVpLNjcwV1djVGs2bUxSRDBscUhwalg5VGtsdG9tcWNiaXpTQ2hBZU5yU1FDRjRscTNpdFVOV0lqSlE3c0d5Mlk2eXdyMW55SXhqbEwxVVFtQ0lQVDgvSWpOQmZTVTZzVnYwSVZzUGh0UEFOVW9BTW84eW9IMm1lVG5pWENZdXErbEFZdUFnajVyNk5OaTJvVDFqSGRnZ0huMk40ZW1oaFBGYlpGaFBXd09UNFl3THRWV2xMV0wreDlSd1ZUNnpXZVFaRGNyeitWb1NNdThDWVBrdmh3dlQ2aVZ0RHVUK3pSSFRVTkJhODN0dlVDOGw2ZjJHL2FoYkFrTnhuZFdwazEwOXVlQ3lNK1Z3aUVSNS81VUhlNVpmeGg4T3dtSVVSdEhEOTNvMHd4N2hpMHc0VmFXUUV3UE1KSzZvYkU0M3JNT0xZSXNuMVlzSkdLRnd3QWx6NnZkdHhuNGJUdFVaWkdHNXhyZ0lhMEkyZWs3RFBsbWlTSVR6b2pIMEVudlFjTjZ3UVJtemFIRVMvYkFLSnE2N0NuNElPVE9Cc3FXSHdOb1cxelJrandGSnVUNWVVRlc3alFCMGFObnQzTVB6aS8yd1hmeklrcXpieE5vUmdsWGt4SS9OczhhQ3Z3TWxWdDZudWl4djJyV25ubzdjaXNyRXl2TTY4VFoxUkpHVklPUVE4bWRjSUN1aDhqUm5aNWVBTmZDS3FHWHdGMnVsVlhWNWpzWVduUGxJb0o0OXdlMUN6NjlBZU5xMG9kclNHNFVaTFBXSXg5T2lvanljYm5SdTd6TnM2eVhZREQ4TFNPUUlmWHRFNk4wVzl6M1NxQjNZUC93RDFxRWY0alk1UzN3b01iaVIveWhtRW1FVTVmRFg1dVExR212RW5JVEJmVkxkNnlVOWJzcGdzWnVxS3VuR08vaGJhQ0IxRWEyNHEzU2VwV0ppcnJYb2JMUjhtd01IRUUwZWtKNE4vaWJSNHp6OSs5ZWRVcWI5eEZqdmVGa0U3Wm4wS3Bld0I5VmZMTnNDdlgyeENWQ1hvZTBqTW1TdytyeDZ1OFFKSHNpNGt0QjRVZ24yck1FbCtpRi9MYm5FTmVtODhtY3AvT0tQOU8xUDZldWxQak1FUGQwVFFMajBXSmtrVzc1Kzg0UGdxdjFQZmNHTjYzdmVrZXZTREhPSEhyTUFSYml4eTduMmY4M3hKY20vMitJaUJLQUt2YzFEQ0c3OS9JcnZ5eldjRlF3QXlWeThENm81R3JNQ1JudFdRQmZQVWRrMTk4Mnd4N0FuNVFTTXFDWG1PMjhOVVdZR0Q1SklJMTVtcStxeS9FR01NenhEdVV2VzhpOWRZcERLMW1MTEtVOVVUckRFc2lCTFlqbnE5cE40KzFJaHF6SkNYcDFucUZsZ2VFMThNMzQ3c0xONHlOTkVtSUxBbkQrUFRWYXhIMlJQRDB5VkI2VVM3T0pONUxoR25sZGNFMHpyYVRhbXJ5OW8vQ2NUd1RDVzN4VHhGMDA3cklVdkI2VC8wTThKVndzRjlpckJGTnlKbnh2Qk02YVd5cnBxaHBlOWU4QkE5cko5cGlaS0xxVVJsTElabnpFNmtsRTVpZDNUaGdPQWlQMDRKK20zb1dobmxTOUVPeHZBY0hlTTdibmYwV2VWSXo0SVJ2VG56YXlkS1dFNWo0NzNvOUJmRGpMVm91QzVPQmtVYzgzRDBhOEdaWnFxelk3Q1Q2b2pUdU1QR3ozWTRLR2xTRE1mOE1aenlZMmRNTEFQalhjOThGTVRubkMvbEJGYWlUcHhqSU1SVzlKZXZNVndveEpGN1VWM2d0RkpqclAxanhJalhycGRPY2hMNS8xbVRZNkdDT2hMWUdCYkVJbUJSL3YrS0lwWTV1UGJrdzFqODAvakdWaXZnckl0WG53SUdvRnF5dStUZ1lpbU83VWZ4eUdtbHhqaC9xeXVwVWpkclJleWJyblFWRVExdVBRcTVHSjR1NlNsTDVhcWc1ODhQRnQvN1JEYjVWT0YvcHdSelkyNFI3N01QZ2FROWh2TXo1akdOOE9FeFQ3eHp6RkxjQUdPVmk1RVhZemptTDRRM295SmR5SFFIeUw1OFo4dHBPbzNxWXd6bkJBb1I5WktudEVMaCtjakYyZld2WXJ1TVV4VEREai9udWZEdE9ReDNTSDd6N2l3RmxlY2tsY0gvQngzd3hrWURmMnNRQUFBQUFFbEZUa1N1UW1DQy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1886</Words>
  <Application>WPS 演示</Application>
  <PresentationFormat>宽屏</PresentationFormat>
  <Paragraphs>121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方正书宋_GBK</vt:lpstr>
      <vt:lpstr>Wingdings</vt:lpstr>
      <vt:lpstr>FZCuHeiSongS-B-GB</vt:lpstr>
      <vt:lpstr>冬青黑体简体中文</vt:lpstr>
      <vt:lpstr>字魂105号-简雅黑</vt:lpstr>
      <vt:lpstr>思源黑体 CN Medium</vt:lpstr>
      <vt:lpstr>宋体</vt:lpstr>
      <vt:lpstr>Calibri</vt:lpstr>
      <vt:lpstr>Helvetica Neue</vt:lpstr>
      <vt:lpstr>微软雅黑</vt:lpstr>
      <vt:lpstr>汉仪旗黑</vt:lpstr>
      <vt:lpstr>Arial Unicode MS</vt:lpstr>
      <vt:lpstr>汉仪书宋二KW</vt:lpstr>
      <vt:lpstr>Calibri Light</vt:lpstr>
      <vt:lpstr>苹方-简</vt:lpstr>
      <vt:lpstr>FZCuHeiSongS-B-GB</vt:lpstr>
      <vt:lpstr>字魂105号-简雅黑</vt:lpstr>
      <vt:lpstr>思源黑体 CN Medium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shouchenchen</dc:creator>
  <cp:lastModifiedBy>shouchenchen</cp:lastModifiedBy>
  <cp:revision>16</cp:revision>
  <dcterms:created xsi:type="dcterms:W3CDTF">2022-11-14T15:35:08Z</dcterms:created>
  <dcterms:modified xsi:type="dcterms:W3CDTF">2022-11-14T15:35:08Z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